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207"/>
  </p:notesMasterIdLst>
  <p:sldIdLst>
    <p:sldId id="1455" r:id="rId2"/>
    <p:sldId id="1456" r:id="rId3"/>
    <p:sldId id="2323" r:id="rId4"/>
    <p:sldId id="2247" r:id="rId5"/>
    <p:sldId id="2343" r:id="rId6"/>
    <p:sldId id="2344" r:id="rId7"/>
    <p:sldId id="2345" r:id="rId8"/>
    <p:sldId id="2346" r:id="rId9"/>
    <p:sldId id="2347" r:id="rId10"/>
    <p:sldId id="2348" r:id="rId11"/>
    <p:sldId id="2349" r:id="rId12"/>
    <p:sldId id="2350" r:id="rId13"/>
    <p:sldId id="2351" r:id="rId14"/>
    <p:sldId id="2352" r:id="rId15"/>
    <p:sldId id="2353" r:id="rId16"/>
    <p:sldId id="2354" r:id="rId17"/>
    <p:sldId id="2355" r:id="rId18"/>
    <p:sldId id="2356" r:id="rId19"/>
    <p:sldId id="2357" r:id="rId20"/>
    <p:sldId id="2358" r:id="rId21"/>
    <p:sldId id="2359" r:id="rId22"/>
    <p:sldId id="2360" r:id="rId23"/>
    <p:sldId id="2246" r:id="rId24"/>
    <p:sldId id="2248" r:id="rId25"/>
    <p:sldId id="2252" r:id="rId26"/>
    <p:sldId id="2249" r:id="rId27"/>
    <p:sldId id="2270" r:id="rId28"/>
    <p:sldId id="2271" r:id="rId29"/>
    <p:sldId id="2272" r:id="rId30"/>
    <p:sldId id="2303" r:id="rId31"/>
    <p:sldId id="2279" r:id="rId32"/>
    <p:sldId id="2278" r:id="rId33"/>
    <p:sldId id="2277" r:id="rId34"/>
    <p:sldId id="2280" r:id="rId35"/>
    <p:sldId id="2304" r:id="rId36"/>
    <p:sldId id="2305" r:id="rId37"/>
    <p:sldId id="2306" r:id="rId38"/>
    <p:sldId id="2307" r:id="rId39"/>
    <p:sldId id="2282" r:id="rId40"/>
    <p:sldId id="2308" r:id="rId41"/>
    <p:sldId id="2309" r:id="rId42"/>
    <p:sldId id="2310" r:id="rId43"/>
    <p:sldId id="2311" r:id="rId44"/>
    <p:sldId id="2312" r:id="rId45"/>
    <p:sldId id="2313" r:id="rId46"/>
    <p:sldId id="2314" r:id="rId47"/>
    <p:sldId id="2283" r:id="rId48"/>
    <p:sldId id="2315" r:id="rId49"/>
    <p:sldId id="2316" r:id="rId50"/>
    <p:sldId id="2317" r:id="rId51"/>
    <p:sldId id="2318" r:id="rId52"/>
    <p:sldId id="2319" r:id="rId53"/>
    <p:sldId id="2284" r:id="rId54"/>
    <p:sldId id="2320" r:id="rId55"/>
    <p:sldId id="2321" r:id="rId56"/>
    <p:sldId id="2285" r:id="rId57"/>
    <p:sldId id="2286" r:id="rId58"/>
    <p:sldId id="2287" r:id="rId59"/>
    <p:sldId id="2288" r:id="rId60"/>
    <p:sldId id="2289" r:id="rId61"/>
    <p:sldId id="2290" r:id="rId62"/>
    <p:sldId id="2291" r:id="rId63"/>
    <p:sldId id="2292" r:id="rId64"/>
    <p:sldId id="2293" r:id="rId65"/>
    <p:sldId id="2294" r:id="rId66"/>
    <p:sldId id="2295" r:id="rId67"/>
    <p:sldId id="2296" r:id="rId68"/>
    <p:sldId id="2297" r:id="rId69"/>
    <p:sldId id="2298" r:id="rId70"/>
    <p:sldId id="2299" r:id="rId71"/>
    <p:sldId id="2300" r:id="rId72"/>
    <p:sldId id="2301" r:id="rId73"/>
    <p:sldId id="2302" r:id="rId74"/>
    <p:sldId id="2255" r:id="rId75"/>
    <p:sldId id="2256" r:id="rId76"/>
    <p:sldId id="2257" r:id="rId77"/>
    <p:sldId id="2258" r:id="rId78"/>
    <p:sldId id="2243" r:id="rId79"/>
    <p:sldId id="2267" r:id="rId80"/>
    <p:sldId id="2266" r:id="rId81"/>
    <p:sldId id="2265" r:id="rId82"/>
    <p:sldId id="2264" r:id="rId83"/>
    <p:sldId id="2268" r:id="rId84"/>
    <p:sldId id="2262" r:id="rId85"/>
    <p:sldId id="2261" r:id="rId86"/>
    <p:sldId id="2260" r:id="rId87"/>
    <p:sldId id="2324" r:id="rId88"/>
    <p:sldId id="2259" r:id="rId89"/>
    <p:sldId id="2269" r:id="rId90"/>
    <p:sldId id="2245" r:id="rId91"/>
    <p:sldId id="2165" r:id="rId92"/>
    <p:sldId id="2166" r:id="rId93"/>
    <p:sldId id="2160" r:id="rId94"/>
    <p:sldId id="1669" r:id="rId95"/>
    <p:sldId id="2168" r:id="rId96"/>
    <p:sldId id="2163" r:id="rId97"/>
    <p:sldId id="2162" r:id="rId98"/>
    <p:sldId id="2169" r:id="rId99"/>
    <p:sldId id="2161" r:id="rId100"/>
    <p:sldId id="1672" r:id="rId101"/>
    <p:sldId id="2154" r:id="rId102"/>
    <p:sldId id="2157" r:id="rId103"/>
    <p:sldId id="2054" r:id="rId104"/>
    <p:sldId id="2156" r:id="rId105"/>
    <p:sldId id="2167" r:id="rId106"/>
    <p:sldId id="2170" r:id="rId107"/>
    <p:sldId id="2171" r:id="rId108"/>
    <p:sldId id="2172" r:id="rId109"/>
    <p:sldId id="2325" r:id="rId110"/>
    <p:sldId id="2326" r:id="rId111"/>
    <p:sldId id="2200" r:id="rId112"/>
    <p:sldId id="1684" r:id="rId113"/>
    <p:sldId id="2198" r:id="rId114"/>
    <p:sldId id="2199" r:id="rId115"/>
    <p:sldId id="1685" r:id="rId116"/>
    <p:sldId id="2175" r:id="rId117"/>
    <p:sldId id="2177" r:id="rId118"/>
    <p:sldId id="2178" r:id="rId119"/>
    <p:sldId id="2179" r:id="rId120"/>
    <p:sldId id="2197" r:id="rId121"/>
    <p:sldId id="1687" r:id="rId122"/>
    <p:sldId id="2088" r:id="rId123"/>
    <p:sldId id="2013" r:id="rId124"/>
    <p:sldId id="1693" r:id="rId125"/>
    <p:sldId id="2009" r:id="rId126"/>
    <p:sldId id="2201" r:id="rId127"/>
    <p:sldId id="2012" r:id="rId128"/>
    <p:sldId id="2327" r:id="rId129"/>
    <p:sldId id="2202" r:id="rId130"/>
    <p:sldId id="2203" r:id="rId131"/>
    <p:sldId id="2204" r:id="rId132"/>
    <p:sldId id="2205" r:id="rId133"/>
    <p:sldId id="2207" r:id="rId134"/>
    <p:sldId id="2208" r:id="rId135"/>
    <p:sldId id="2183" r:id="rId136"/>
    <p:sldId id="2184" r:id="rId137"/>
    <p:sldId id="2186" r:id="rId138"/>
    <p:sldId id="2187" r:id="rId139"/>
    <p:sldId id="2188" r:id="rId140"/>
    <p:sldId id="2189" r:id="rId141"/>
    <p:sldId id="2190" r:id="rId142"/>
    <p:sldId id="2191" r:id="rId143"/>
    <p:sldId id="2216" r:id="rId144"/>
    <p:sldId id="2209" r:id="rId145"/>
    <p:sldId id="1976" r:id="rId146"/>
    <p:sldId id="1978" r:id="rId147"/>
    <p:sldId id="1980" r:id="rId148"/>
    <p:sldId id="1981" r:id="rId149"/>
    <p:sldId id="1982" r:id="rId150"/>
    <p:sldId id="1983" r:id="rId151"/>
    <p:sldId id="1984" r:id="rId152"/>
    <p:sldId id="1985" r:id="rId153"/>
    <p:sldId id="1987" r:id="rId154"/>
    <p:sldId id="1988" r:id="rId155"/>
    <p:sldId id="1989" r:id="rId156"/>
    <p:sldId id="1992" r:id="rId157"/>
    <p:sldId id="1993" r:id="rId158"/>
    <p:sldId id="1997" r:id="rId159"/>
    <p:sldId id="1999" r:id="rId160"/>
    <p:sldId id="2217" r:id="rId161"/>
    <p:sldId id="2218" r:id="rId162"/>
    <p:sldId id="2219" r:id="rId163"/>
    <p:sldId id="2220" r:id="rId164"/>
    <p:sldId id="2003" r:id="rId165"/>
    <p:sldId id="2230" r:id="rId166"/>
    <p:sldId id="1711" r:id="rId167"/>
    <p:sldId id="2222" r:id="rId168"/>
    <p:sldId id="2223" r:id="rId169"/>
    <p:sldId id="2224" r:id="rId170"/>
    <p:sldId id="1713" r:id="rId171"/>
    <p:sldId id="1712" r:id="rId172"/>
    <p:sldId id="1714" r:id="rId173"/>
    <p:sldId id="1715" r:id="rId174"/>
    <p:sldId id="1716" r:id="rId175"/>
    <p:sldId id="1717" r:id="rId176"/>
    <p:sldId id="2132" r:id="rId177"/>
    <p:sldId id="2137" r:id="rId178"/>
    <p:sldId id="2138" r:id="rId179"/>
    <p:sldId id="2139" r:id="rId180"/>
    <p:sldId id="2140" r:id="rId181"/>
    <p:sldId id="1718" r:id="rId182"/>
    <p:sldId id="2234" r:id="rId183"/>
    <p:sldId id="2235" r:id="rId184"/>
    <p:sldId id="2236" r:id="rId185"/>
    <p:sldId id="2143" r:id="rId186"/>
    <p:sldId id="1723" r:id="rId187"/>
    <p:sldId id="1724" r:id="rId188"/>
    <p:sldId id="2228" r:id="rId189"/>
    <p:sldId id="1725" r:id="rId190"/>
    <p:sldId id="1726" r:id="rId191"/>
    <p:sldId id="2328" r:id="rId192"/>
    <p:sldId id="2329" r:id="rId193"/>
    <p:sldId id="2330" r:id="rId194"/>
    <p:sldId id="2331" r:id="rId195"/>
    <p:sldId id="2332" r:id="rId196"/>
    <p:sldId id="2333" r:id="rId197"/>
    <p:sldId id="2334" r:id="rId198"/>
    <p:sldId id="2335" r:id="rId199"/>
    <p:sldId id="2336" r:id="rId200"/>
    <p:sldId id="2337" r:id="rId201"/>
    <p:sldId id="2338" r:id="rId202"/>
    <p:sldId id="2339" r:id="rId203"/>
    <p:sldId id="2340" r:id="rId204"/>
    <p:sldId id="2341" r:id="rId205"/>
    <p:sldId id="2342" r:id="rId20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467" autoAdjust="0"/>
  </p:normalViewPr>
  <p:slideViewPr>
    <p:cSldViewPr>
      <p:cViewPr varScale="1">
        <p:scale>
          <a:sx n="115" d="100"/>
          <a:sy n="115" d="100"/>
        </p:scale>
        <p:origin x="1530"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viewProps" Target="view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9/12/2021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143689549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100</a:t>
            </a:fld>
            <a:endParaRPr lang="en-US" dirty="0"/>
          </a:p>
        </p:txBody>
      </p:sp>
    </p:spTree>
    <p:extLst>
      <p:ext uri="{BB962C8B-B14F-4D97-AF65-F5344CB8AC3E}">
        <p14:creationId xmlns:p14="http://schemas.microsoft.com/office/powerpoint/2010/main" val="38666508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101</a:t>
            </a:fld>
            <a:endParaRPr lang="en-US" dirty="0"/>
          </a:p>
        </p:txBody>
      </p:sp>
    </p:spTree>
    <p:extLst>
      <p:ext uri="{BB962C8B-B14F-4D97-AF65-F5344CB8AC3E}">
        <p14:creationId xmlns:p14="http://schemas.microsoft.com/office/powerpoint/2010/main" val="10329943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102</a:t>
            </a:fld>
            <a:endParaRPr lang="en-US" dirty="0"/>
          </a:p>
        </p:txBody>
      </p:sp>
    </p:spTree>
    <p:extLst>
      <p:ext uri="{BB962C8B-B14F-4D97-AF65-F5344CB8AC3E}">
        <p14:creationId xmlns:p14="http://schemas.microsoft.com/office/powerpoint/2010/main" val="387102211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103</a:t>
            </a:fld>
            <a:endParaRPr lang="en-US" dirty="0"/>
          </a:p>
        </p:txBody>
      </p:sp>
    </p:spTree>
    <p:extLst>
      <p:ext uri="{BB962C8B-B14F-4D97-AF65-F5344CB8AC3E}">
        <p14:creationId xmlns:p14="http://schemas.microsoft.com/office/powerpoint/2010/main" val="306357521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104</a:t>
            </a:fld>
            <a:endParaRPr lang="en-US" dirty="0"/>
          </a:p>
        </p:txBody>
      </p:sp>
    </p:spTree>
    <p:extLst>
      <p:ext uri="{BB962C8B-B14F-4D97-AF65-F5344CB8AC3E}">
        <p14:creationId xmlns:p14="http://schemas.microsoft.com/office/powerpoint/2010/main" val="69000324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105</a:t>
            </a:fld>
            <a:endParaRPr lang="en-US" dirty="0"/>
          </a:p>
        </p:txBody>
      </p:sp>
    </p:spTree>
    <p:extLst>
      <p:ext uri="{BB962C8B-B14F-4D97-AF65-F5344CB8AC3E}">
        <p14:creationId xmlns:p14="http://schemas.microsoft.com/office/powerpoint/2010/main" val="2339005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106</a:t>
            </a:fld>
            <a:endParaRPr lang="en-US" dirty="0"/>
          </a:p>
        </p:txBody>
      </p:sp>
    </p:spTree>
    <p:extLst>
      <p:ext uri="{BB962C8B-B14F-4D97-AF65-F5344CB8AC3E}">
        <p14:creationId xmlns:p14="http://schemas.microsoft.com/office/powerpoint/2010/main" val="294132676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107</a:t>
            </a:fld>
            <a:endParaRPr lang="en-US" dirty="0"/>
          </a:p>
        </p:txBody>
      </p:sp>
    </p:spTree>
    <p:extLst>
      <p:ext uri="{BB962C8B-B14F-4D97-AF65-F5344CB8AC3E}">
        <p14:creationId xmlns:p14="http://schemas.microsoft.com/office/powerpoint/2010/main" val="25037040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108</a:t>
            </a:fld>
            <a:endParaRPr lang="en-US" dirty="0"/>
          </a:p>
        </p:txBody>
      </p:sp>
    </p:spTree>
    <p:extLst>
      <p:ext uri="{BB962C8B-B14F-4D97-AF65-F5344CB8AC3E}">
        <p14:creationId xmlns:p14="http://schemas.microsoft.com/office/powerpoint/2010/main" val="172529155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109</a:t>
            </a:fld>
            <a:endParaRPr lang="en-US" dirty="0"/>
          </a:p>
        </p:txBody>
      </p:sp>
    </p:spTree>
    <p:extLst>
      <p:ext uri="{BB962C8B-B14F-4D97-AF65-F5344CB8AC3E}">
        <p14:creationId xmlns:p14="http://schemas.microsoft.com/office/powerpoint/2010/main" val="276322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2216209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s-AF" dirty="0" smtClean="0"/>
              <a:t>ی1</a:t>
            </a:r>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110</a:t>
            </a:fld>
            <a:endParaRPr lang="en-US" dirty="0"/>
          </a:p>
        </p:txBody>
      </p:sp>
    </p:spTree>
    <p:extLst>
      <p:ext uri="{BB962C8B-B14F-4D97-AF65-F5344CB8AC3E}">
        <p14:creationId xmlns:p14="http://schemas.microsoft.com/office/powerpoint/2010/main" val="248184148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s-AF" dirty="0" smtClean="0"/>
              <a:t>ی1</a:t>
            </a:r>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111</a:t>
            </a:fld>
            <a:endParaRPr lang="en-US" dirty="0"/>
          </a:p>
        </p:txBody>
      </p:sp>
    </p:spTree>
    <p:extLst>
      <p:ext uri="{BB962C8B-B14F-4D97-AF65-F5344CB8AC3E}">
        <p14:creationId xmlns:p14="http://schemas.microsoft.com/office/powerpoint/2010/main" val="23956528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112</a:t>
            </a:fld>
            <a:endParaRPr lang="en-US" dirty="0"/>
          </a:p>
        </p:txBody>
      </p:sp>
    </p:spTree>
    <p:extLst>
      <p:ext uri="{BB962C8B-B14F-4D97-AF65-F5344CB8AC3E}">
        <p14:creationId xmlns:p14="http://schemas.microsoft.com/office/powerpoint/2010/main" val="78961433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113</a:t>
            </a:fld>
            <a:endParaRPr lang="en-US" dirty="0"/>
          </a:p>
        </p:txBody>
      </p:sp>
    </p:spTree>
    <p:extLst>
      <p:ext uri="{BB962C8B-B14F-4D97-AF65-F5344CB8AC3E}">
        <p14:creationId xmlns:p14="http://schemas.microsoft.com/office/powerpoint/2010/main" val="32575501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114</a:t>
            </a:fld>
            <a:endParaRPr lang="en-US" dirty="0"/>
          </a:p>
        </p:txBody>
      </p:sp>
    </p:spTree>
    <p:extLst>
      <p:ext uri="{BB962C8B-B14F-4D97-AF65-F5344CB8AC3E}">
        <p14:creationId xmlns:p14="http://schemas.microsoft.com/office/powerpoint/2010/main" val="225571226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115</a:t>
            </a:fld>
            <a:endParaRPr lang="en-US" dirty="0"/>
          </a:p>
        </p:txBody>
      </p:sp>
    </p:spTree>
    <p:extLst>
      <p:ext uri="{BB962C8B-B14F-4D97-AF65-F5344CB8AC3E}">
        <p14:creationId xmlns:p14="http://schemas.microsoft.com/office/powerpoint/2010/main" val="298618680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116</a:t>
            </a:fld>
            <a:endParaRPr lang="en-US" dirty="0"/>
          </a:p>
        </p:txBody>
      </p:sp>
    </p:spTree>
    <p:extLst>
      <p:ext uri="{BB962C8B-B14F-4D97-AF65-F5344CB8AC3E}">
        <p14:creationId xmlns:p14="http://schemas.microsoft.com/office/powerpoint/2010/main" val="49158643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117</a:t>
            </a:fld>
            <a:endParaRPr lang="en-US" dirty="0"/>
          </a:p>
        </p:txBody>
      </p:sp>
    </p:spTree>
    <p:extLst>
      <p:ext uri="{BB962C8B-B14F-4D97-AF65-F5344CB8AC3E}">
        <p14:creationId xmlns:p14="http://schemas.microsoft.com/office/powerpoint/2010/main" val="41966117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118</a:t>
            </a:fld>
            <a:endParaRPr lang="en-US" dirty="0"/>
          </a:p>
        </p:txBody>
      </p:sp>
    </p:spTree>
    <p:extLst>
      <p:ext uri="{BB962C8B-B14F-4D97-AF65-F5344CB8AC3E}">
        <p14:creationId xmlns:p14="http://schemas.microsoft.com/office/powerpoint/2010/main" val="123225545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119</a:t>
            </a:fld>
            <a:endParaRPr lang="en-US" dirty="0"/>
          </a:p>
        </p:txBody>
      </p:sp>
    </p:spTree>
    <p:extLst>
      <p:ext uri="{BB962C8B-B14F-4D97-AF65-F5344CB8AC3E}">
        <p14:creationId xmlns:p14="http://schemas.microsoft.com/office/powerpoint/2010/main" val="1481098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19208188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120</a:t>
            </a:fld>
            <a:endParaRPr lang="en-US" dirty="0"/>
          </a:p>
        </p:txBody>
      </p:sp>
    </p:spTree>
    <p:extLst>
      <p:ext uri="{BB962C8B-B14F-4D97-AF65-F5344CB8AC3E}">
        <p14:creationId xmlns:p14="http://schemas.microsoft.com/office/powerpoint/2010/main" val="60424404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121</a:t>
            </a:fld>
            <a:endParaRPr lang="en-US" dirty="0"/>
          </a:p>
        </p:txBody>
      </p:sp>
    </p:spTree>
    <p:extLst>
      <p:ext uri="{BB962C8B-B14F-4D97-AF65-F5344CB8AC3E}">
        <p14:creationId xmlns:p14="http://schemas.microsoft.com/office/powerpoint/2010/main" val="400877195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122</a:t>
            </a:fld>
            <a:endParaRPr lang="en-US" dirty="0"/>
          </a:p>
        </p:txBody>
      </p:sp>
    </p:spTree>
    <p:extLst>
      <p:ext uri="{BB962C8B-B14F-4D97-AF65-F5344CB8AC3E}">
        <p14:creationId xmlns:p14="http://schemas.microsoft.com/office/powerpoint/2010/main" val="375908921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123</a:t>
            </a:fld>
            <a:endParaRPr lang="en-US" dirty="0"/>
          </a:p>
        </p:txBody>
      </p:sp>
    </p:spTree>
    <p:extLst>
      <p:ext uri="{BB962C8B-B14F-4D97-AF65-F5344CB8AC3E}">
        <p14:creationId xmlns:p14="http://schemas.microsoft.com/office/powerpoint/2010/main" val="2362712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124</a:t>
            </a:fld>
            <a:endParaRPr lang="en-US" dirty="0"/>
          </a:p>
        </p:txBody>
      </p:sp>
    </p:spTree>
    <p:extLst>
      <p:ext uri="{BB962C8B-B14F-4D97-AF65-F5344CB8AC3E}">
        <p14:creationId xmlns:p14="http://schemas.microsoft.com/office/powerpoint/2010/main" val="244326921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125</a:t>
            </a:fld>
            <a:endParaRPr lang="en-US" dirty="0"/>
          </a:p>
        </p:txBody>
      </p:sp>
    </p:spTree>
    <p:extLst>
      <p:ext uri="{BB962C8B-B14F-4D97-AF65-F5344CB8AC3E}">
        <p14:creationId xmlns:p14="http://schemas.microsoft.com/office/powerpoint/2010/main" val="17787302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126</a:t>
            </a:fld>
            <a:endParaRPr lang="en-US" dirty="0"/>
          </a:p>
        </p:txBody>
      </p:sp>
    </p:spTree>
    <p:extLst>
      <p:ext uri="{BB962C8B-B14F-4D97-AF65-F5344CB8AC3E}">
        <p14:creationId xmlns:p14="http://schemas.microsoft.com/office/powerpoint/2010/main" val="3595591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127</a:t>
            </a:fld>
            <a:endParaRPr lang="en-US" dirty="0"/>
          </a:p>
        </p:txBody>
      </p:sp>
    </p:spTree>
    <p:extLst>
      <p:ext uri="{BB962C8B-B14F-4D97-AF65-F5344CB8AC3E}">
        <p14:creationId xmlns:p14="http://schemas.microsoft.com/office/powerpoint/2010/main" val="6754043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128</a:t>
            </a:fld>
            <a:endParaRPr lang="en-US" dirty="0"/>
          </a:p>
        </p:txBody>
      </p:sp>
    </p:spTree>
    <p:extLst>
      <p:ext uri="{BB962C8B-B14F-4D97-AF65-F5344CB8AC3E}">
        <p14:creationId xmlns:p14="http://schemas.microsoft.com/office/powerpoint/2010/main" val="27980363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129</a:t>
            </a:fld>
            <a:endParaRPr lang="en-US" dirty="0"/>
          </a:p>
        </p:txBody>
      </p:sp>
    </p:spTree>
    <p:extLst>
      <p:ext uri="{BB962C8B-B14F-4D97-AF65-F5344CB8AC3E}">
        <p14:creationId xmlns:p14="http://schemas.microsoft.com/office/powerpoint/2010/main" val="96734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233519139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130</a:t>
            </a:fld>
            <a:endParaRPr lang="en-US" dirty="0"/>
          </a:p>
        </p:txBody>
      </p:sp>
    </p:spTree>
    <p:extLst>
      <p:ext uri="{BB962C8B-B14F-4D97-AF65-F5344CB8AC3E}">
        <p14:creationId xmlns:p14="http://schemas.microsoft.com/office/powerpoint/2010/main" val="51905859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131</a:t>
            </a:fld>
            <a:endParaRPr lang="en-US" dirty="0"/>
          </a:p>
        </p:txBody>
      </p:sp>
    </p:spTree>
    <p:extLst>
      <p:ext uri="{BB962C8B-B14F-4D97-AF65-F5344CB8AC3E}">
        <p14:creationId xmlns:p14="http://schemas.microsoft.com/office/powerpoint/2010/main" val="396694302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132</a:t>
            </a:fld>
            <a:endParaRPr lang="en-US" dirty="0"/>
          </a:p>
        </p:txBody>
      </p:sp>
    </p:spTree>
    <p:extLst>
      <p:ext uri="{BB962C8B-B14F-4D97-AF65-F5344CB8AC3E}">
        <p14:creationId xmlns:p14="http://schemas.microsoft.com/office/powerpoint/2010/main" val="61846607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133</a:t>
            </a:fld>
            <a:endParaRPr lang="en-US" dirty="0"/>
          </a:p>
        </p:txBody>
      </p:sp>
    </p:spTree>
    <p:extLst>
      <p:ext uri="{BB962C8B-B14F-4D97-AF65-F5344CB8AC3E}">
        <p14:creationId xmlns:p14="http://schemas.microsoft.com/office/powerpoint/2010/main" val="389352637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134</a:t>
            </a:fld>
            <a:endParaRPr lang="en-US" dirty="0"/>
          </a:p>
        </p:txBody>
      </p:sp>
    </p:spTree>
    <p:extLst>
      <p:ext uri="{BB962C8B-B14F-4D97-AF65-F5344CB8AC3E}">
        <p14:creationId xmlns:p14="http://schemas.microsoft.com/office/powerpoint/2010/main" val="347858296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135</a:t>
            </a:fld>
            <a:endParaRPr lang="en-US" dirty="0"/>
          </a:p>
        </p:txBody>
      </p:sp>
    </p:spTree>
    <p:extLst>
      <p:ext uri="{BB962C8B-B14F-4D97-AF65-F5344CB8AC3E}">
        <p14:creationId xmlns:p14="http://schemas.microsoft.com/office/powerpoint/2010/main" val="150867068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136</a:t>
            </a:fld>
            <a:endParaRPr lang="en-US" dirty="0"/>
          </a:p>
        </p:txBody>
      </p:sp>
    </p:spTree>
    <p:extLst>
      <p:ext uri="{BB962C8B-B14F-4D97-AF65-F5344CB8AC3E}">
        <p14:creationId xmlns:p14="http://schemas.microsoft.com/office/powerpoint/2010/main" val="29407972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137</a:t>
            </a:fld>
            <a:endParaRPr lang="en-US" dirty="0"/>
          </a:p>
        </p:txBody>
      </p:sp>
    </p:spTree>
    <p:extLst>
      <p:ext uri="{BB962C8B-B14F-4D97-AF65-F5344CB8AC3E}">
        <p14:creationId xmlns:p14="http://schemas.microsoft.com/office/powerpoint/2010/main" val="16638327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138</a:t>
            </a:fld>
            <a:endParaRPr lang="en-US" dirty="0"/>
          </a:p>
        </p:txBody>
      </p:sp>
    </p:spTree>
    <p:extLst>
      <p:ext uri="{BB962C8B-B14F-4D97-AF65-F5344CB8AC3E}">
        <p14:creationId xmlns:p14="http://schemas.microsoft.com/office/powerpoint/2010/main" val="294887552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139</a:t>
            </a:fld>
            <a:endParaRPr lang="en-US" dirty="0"/>
          </a:p>
        </p:txBody>
      </p:sp>
    </p:spTree>
    <p:extLst>
      <p:ext uri="{BB962C8B-B14F-4D97-AF65-F5344CB8AC3E}">
        <p14:creationId xmlns:p14="http://schemas.microsoft.com/office/powerpoint/2010/main" val="2060093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19471701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140</a:t>
            </a:fld>
            <a:endParaRPr lang="en-US" dirty="0"/>
          </a:p>
        </p:txBody>
      </p:sp>
    </p:spTree>
    <p:extLst>
      <p:ext uri="{BB962C8B-B14F-4D97-AF65-F5344CB8AC3E}">
        <p14:creationId xmlns:p14="http://schemas.microsoft.com/office/powerpoint/2010/main" val="27975439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141</a:t>
            </a:fld>
            <a:endParaRPr lang="en-US" dirty="0"/>
          </a:p>
        </p:txBody>
      </p:sp>
    </p:spTree>
    <p:extLst>
      <p:ext uri="{BB962C8B-B14F-4D97-AF65-F5344CB8AC3E}">
        <p14:creationId xmlns:p14="http://schemas.microsoft.com/office/powerpoint/2010/main" val="20169255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142</a:t>
            </a:fld>
            <a:endParaRPr lang="en-US" dirty="0"/>
          </a:p>
        </p:txBody>
      </p:sp>
    </p:spTree>
    <p:extLst>
      <p:ext uri="{BB962C8B-B14F-4D97-AF65-F5344CB8AC3E}">
        <p14:creationId xmlns:p14="http://schemas.microsoft.com/office/powerpoint/2010/main" val="257604563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143</a:t>
            </a:fld>
            <a:endParaRPr lang="en-US" dirty="0"/>
          </a:p>
        </p:txBody>
      </p:sp>
    </p:spTree>
    <p:extLst>
      <p:ext uri="{BB962C8B-B14F-4D97-AF65-F5344CB8AC3E}">
        <p14:creationId xmlns:p14="http://schemas.microsoft.com/office/powerpoint/2010/main" val="357731306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144</a:t>
            </a:fld>
            <a:endParaRPr lang="en-US" dirty="0"/>
          </a:p>
        </p:txBody>
      </p:sp>
    </p:spTree>
    <p:extLst>
      <p:ext uri="{BB962C8B-B14F-4D97-AF65-F5344CB8AC3E}">
        <p14:creationId xmlns:p14="http://schemas.microsoft.com/office/powerpoint/2010/main" val="308239217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145</a:t>
            </a:fld>
            <a:endParaRPr lang="en-US" dirty="0"/>
          </a:p>
        </p:txBody>
      </p:sp>
    </p:spTree>
    <p:extLst>
      <p:ext uri="{BB962C8B-B14F-4D97-AF65-F5344CB8AC3E}">
        <p14:creationId xmlns:p14="http://schemas.microsoft.com/office/powerpoint/2010/main" val="183083494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146</a:t>
            </a:fld>
            <a:endParaRPr lang="en-US" dirty="0"/>
          </a:p>
        </p:txBody>
      </p:sp>
    </p:spTree>
    <p:extLst>
      <p:ext uri="{BB962C8B-B14F-4D97-AF65-F5344CB8AC3E}">
        <p14:creationId xmlns:p14="http://schemas.microsoft.com/office/powerpoint/2010/main" val="381718740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147</a:t>
            </a:fld>
            <a:endParaRPr lang="en-US" dirty="0"/>
          </a:p>
        </p:txBody>
      </p:sp>
    </p:spTree>
    <p:extLst>
      <p:ext uri="{BB962C8B-B14F-4D97-AF65-F5344CB8AC3E}">
        <p14:creationId xmlns:p14="http://schemas.microsoft.com/office/powerpoint/2010/main" val="170099943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148</a:t>
            </a:fld>
            <a:endParaRPr lang="en-US" dirty="0"/>
          </a:p>
        </p:txBody>
      </p:sp>
    </p:spTree>
    <p:extLst>
      <p:ext uri="{BB962C8B-B14F-4D97-AF65-F5344CB8AC3E}">
        <p14:creationId xmlns:p14="http://schemas.microsoft.com/office/powerpoint/2010/main" val="325670221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149</a:t>
            </a:fld>
            <a:endParaRPr lang="en-US" dirty="0"/>
          </a:p>
        </p:txBody>
      </p:sp>
    </p:spTree>
    <p:extLst>
      <p:ext uri="{BB962C8B-B14F-4D97-AF65-F5344CB8AC3E}">
        <p14:creationId xmlns:p14="http://schemas.microsoft.com/office/powerpoint/2010/main" val="338301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88651069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150</a:t>
            </a:fld>
            <a:endParaRPr lang="en-US" dirty="0"/>
          </a:p>
        </p:txBody>
      </p:sp>
    </p:spTree>
    <p:extLst>
      <p:ext uri="{BB962C8B-B14F-4D97-AF65-F5344CB8AC3E}">
        <p14:creationId xmlns:p14="http://schemas.microsoft.com/office/powerpoint/2010/main" val="267253387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151</a:t>
            </a:fld>
            <a:endParaRPr lang="en-US" dirty="0"/>
          </a:p>
        </p:txBody>
      </p:sp>
    </p:spTree>
    <p:extLst>
      <p:ext uri="{BB962C8B-B14F-4D97-AF65-F5344CB8AC3E}">
        <p14:creationId xmlns:p14="http://schemas.microsoft.com/office/powerpoint/2010/main" val="105767434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152</a:t>
            </a:fld>
            <a:endParaRPr lang="en-US" dirty="0"/>
          </a:p>
        </p:txBody>
      </p:sp>
    </p:spTree>
    <p:extLst>
      <p:ext uri="{BB962C8B-B14F-4D97-AF65-F5344CB8AC3E}">
        <p14:creationId xmlns:p14="http://schemas.microsoft.com/office/powerpoint/2010/main" val="348052858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153</a:t>
            </a:fld>
            <a:endParaRPr lang="en-US" dirty="0"/>
          </a:p>
        </p:txBody>
      </p:sp>
    </p:spTree>
    <p:extLst>
      <p:ext uri="{BB962C8B-B14F-4D97-AF65-F5344CB8AC3E}">
        <p14:creationId xmlns:p14="http://schemas.microsoft.com/office/powerpoint/2010/main" val="106368578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154</a:t>
            </a:fld>
            <a:endParaRPr lang="en-US" dirty="0"/>
          </a:p>
        </p:txBody>
      </p:sp>
    </p:spTree>
    <p:extLst>
      <p:ext uri="{BB962C8B-B14F-4D97-AF65-F5344CB8AC3E}">
        <p14:creationId xmlns:p14="http://schemas.microsoft.com/office/powerpoint/2010/main" val="427776293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155</a:t>
            </a:fld>
            <a:endParaRPr lang="en-US" dirty="0"/>
          </a:p>
        </p:txBody>
      </p:sp>
    </p:spTree>
    <p:extLst>
      <p:ext uri="{BB962C8B-B14F-4D97-AF65-F5344CB8AC3E}">
        <p14:creationId xmlns:p14="http://schemas.microsoft.com/office/powerpoint/2010/main" val="237496354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156</a:t>
            </a:fld>
            <a:endParaRPr lang="en-US" dirty="0"/>
          </a:p>
        </p:txBody>
      </p:sp>
    </p:spTree>
    <p:extLst>
      <p:ext uri="{BB962C8B-B14F-4D97-AF65-F5344CB8AC3E}">
        <p14:creationId xmlns:p14="http://schemas.microsoft.com/office/powerpoint/2010/main" val="179408735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157</a:t>
            </a:fld>
            <a:endParaRPr lang="en-US" dirty="0"/>
          </a:p>
        </p:txBody>
      </p:sp>
    </p:spTree>
    <p:extLst>
      <p:ext uri="{BB962C8B-B14F-4D97-AF65-F5344CB8AC3E}">
        <p14:creationId xmlns:p14="http://schemas.microsoft.com/office/powerpoint/2010/main" val="130098464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158</a:t>
            </a:fld>
            <a:endParaRPr lang="en-US" dirty="0"/>
          </a:p>
        </p:txBody>
      </p:sp>
    </p:spTree>
    <p:extLst>
      <p:ext uri="{BB962C8B-B14F-4D97-AF65-F5344CB8AC3E}">
        <p14:creationId xmlns:p14="http://schemas.microsoft.com/office/powerpoint/2010/main" val="342748169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159</a:t>
            </a:fld>
            <a:endParaRPr lang="en-US" dirty="0"/>
          </a:p>
        </p:txBody>
      </p:sp>
    </p:spTree>
    <p:extLst>
      <p:ext uri="{BB962C8B-B14F-4D97-AF65-F5344CB8AC3E}">
        <p14:creationId xmlns:p14="http://schemas.microsoft.com/office/powerpoint/2010/main" val="48486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78553347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160</a:t>
            </a:fld>
            <a:endParaRPr lang="en-US" dirty="0"/>
          </a:p>
        </p:txBody>
      </p:sp>
    </p:spTree>
    <p:extLst>
      <p:ext uri="{BB962C8B-B14F-4D97-AF65-F5344CB8AC3E}">
        <p14:creationId xmlns:p14="http://schemas.microsoft.com/office/powerpoint/2010/main" val="357149354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161</a:t>
            </a:fld>
            <a:endParaRPr lang="en-US" dirty="0"/>
          </a:p>
        </p:txBody>
      </p:sp>
    </p:spTree>
    <p:extLst>
      <p:ext uri="{BB962C8B-B14F-4D97-AF65-F5344CB8AC3E}">
        <p14:creationId xmlns:p14="http://schemas.microsoft.com/office/powerpoint/2010/main" val="363018314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162</a:t>
            </a:fld>
            <a:endParaRPr lang="en-US" dirty="0"/>
          </a:p>
        </p:txBody>
      </p:sp>
    </p:spTree>
    <p:extLst>
      <p:ext uri="{BB962C8B-B14F-4D97-AF65-F5344CB8AC3E}">
        <p14:creationId xmlns:p14="http://schemas.microsoft.com/office/powerpoint/2010/main" val="137675991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163</a:t>
            </a:fld>
            <a:endParaRPr lang="en-US" dirty="0"/>
          </a:p>
        </p:txBody>
      </p:sp>
    </p:spTree>
    <p:extLst>
      <p:ext uri="{BB962C8B-B14F-4D97-AF65-F5344CB8AC3E}">
        <p14:creationId xmlns:p14="http://schemas.microsoft.com/office/powerpoint/2010/main" val="398397796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164</a:t>
            </a:fld>
            <a:endParaRPr lang="en-US" dirty="0"/>
          </a:p>
        </p:txBody>
      </p:sp>
    </p:spTree>
    <p:extLst>
      <p:ext uri="{BB962C8B-B14F-4D97-AF65-F5344CB8AC3E}">
        <p14:creationId xmlns:p14="http://schemas.microsoft.com/office/powerpoint/2010/main" val="253058323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165</a:t>
            </a:fld>
            <a:endParaRPr lang="en-US" dirty="0"/>
          </a:p>
        </p:txBody>
      </p:sp>
    </p:spTree>
    <p:extLst>
      <p:ext uri="{BB962C8B-B14F-4D97-AF65-F5344CB8AC3E}">
        <p14:creationId xmlns:p14="http://schemas.microsoft.com/office/powerpoint/2010/main" val="122471856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166</a:t>
            </a:fld>
            <a:endParaRPr lang="en-US" dirty="0"/>
          </a:p>
        </p:txBody>
      </p:sp>
    </p:spTree>
    <p:extLst>
      <p:ext uri="{BB962C8B-B14F-4D97-AF65-F5344CB8AC3E}">
        <p14:creationId xmlns:p14="http://schemas.microsoft.com/office/powerpoint/2010/main" val="376035582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167</a:t>
            </a:fld>
            <a:endParaRPr lang="en-US" dirty="0"/>
          </a:p>
        </p:txBody>
      </p:sp>
    </p:spTree>
    <p:extLst>
      <p:ext uri="{BB962C8B-B14F-4D97-AF65-F5344CB8AC3E}">
        <p14:creationId xmlns:p14="http://schemas.microsoft.com/office/powerpoint/2010/main" val="90444958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168</a:t>
            </a:fld>
            <a:endParaRPr lang="en-US" dirty="0"/>
          </a:p>
        </p:txBody>
      </p:sp>
    </p:spTree>
    <p:extLst>
      <p:ext uri="{BB962C8B-B14F-4D97-AF65-F5344CB8AC3E}">
        <p14:creationId xmlns:p14="http://schemas.microsoft.com/office/powerpoint/2010/main" val="72483560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169</a:t>
            </a:fld>
            <a:endParaRPr lang="en-US" dirty="0"/>
          </a:p>
        </p:txBody>
      </p:sp>
    </p:spTree>
    <p:extLst>
      <p:ext uri="{BB962C8B-B14F-4D97-AF65-F5344CB8AC3E}">
        <p14:creationId xmlns:p14="http://schemas.microsoft.com/office/powerpoint/2010/main" val="553837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20716683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170</a:t>
            </a:fld>
            <a:endParaRPr lang="en-US" dirty="0"/>
          </a:p>
        </p:txBody>
      </p:sp>
    </p:spTree>
    <p:extLst>
      <p:ext uri="{BB962C8B-B14F-4D97-AF65-F5344CB8AC3E}">
        <p14:creationId xmlns:p14="http://schemas.microsoft.com/office/powerpoint/2010/main" val="323276219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171</a:t>
            </a:fld>
            <a:endParaRPr lang="en-US" dirty="0"/>
          </a:p>
        </p:txBody>
      </p:sp>
    </p:spTree>
    <p:extLst>
      <p:ext uri="{BB962C8B-B14F-4D97-AF65-F5344CB8AC3E}">
        <p14:creationId xmlns:p14="http://schemas.microsoft.com/office/powerpoint/2010/main" val="347891883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172</a:t>
            </a:fld>
            <a:endParaRPr lang="en-US" dirty="0"/>
          </a:p>
        </p:txBody>
      </p:sp>
    </p:spTree>
    <p:extLst>
      <p:ext uri="{BB962C8B-B14F-4D97-AF65-F5344CB8AC3E}">
        <p14:creationId xmlns:p14="http://schemas.microsoft.com/office/powerpoint/2010/main" val="198148917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173</a:t>
            </a:fld>
            <a:endParaRPr lang="en-US" dirty="0"/>
          </a:p>
        </p:txBody>
      </p:sp>
    </p:spTree>
    <p:extLst>
      <p:ext uri="{BB962C8B-B14F-4D97-AF65-F5344CB8AC3E}">
        <p14:creationId xmlns:p14="http://schemas.microsoft.com/office/powerpoint/2010/main" val="81291825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174</a:t>
            </a:fld>
            <a:endParaRPr lang="en-US" dirty="0"/>
          </a:p>
        </p:txBody>
      </p:sp>
    </p:spTree>
    <p:extLst>
      <p:ext uri="{BB962C8B-B14F-4D97-AF65-F5344CB8AC3E}">
        <p14:creationId xmlns:p14="http://schemas.microsoft.com/office/powerpoint/2010/main" val="4154860111"/>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175</a:t>
            </a:fld>
            <a:endParaRPr lang="en-US" dirty="0"/>
          </a:p>
        </p:txBody>
      </p:sp>
    </p:spTree>
    <p:extLst>
      <p:ext uri="{BB962C8B-B14F-4D97-AF65-F5344CB8AC3E}">
        <p14:creationId xmlns:p14="http://schemas.microsoft.com/office/powerpoint/2010/main" val="167487869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176</a:t>
            </a:fld>
            <a:endParaRPr lang="en-US" dirty="0"/>
          </a:p>
        </p:txBody>
      </p:sp>
    </p:spTree>
    <p:extLst>
      <p:ext uri="{BB962C8B-B14F-4D97-AF65-F5344CB8AC3E}">
        <p14:creationId xmlns:p14="http://schemas.microsoft.com/office/powerpoint/2010/main" val="203360471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177</a:t>
            </a:fld>
            <a:endParaRPr lang="en-US" dirty="0"/>
          </a:p>
        </p:txBody>
      </p:sp>
    </p:spTree>
    <p:extLst>
      <p:ext uri="{BB962C8B-B14F-4D97-AF65-F5344CB8AC3E}">
        <p14:creationId xmlns:p14="http://schemas.microsoft.com/office/powerpoint/2010/main" val="88228267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178</a:t>
            </a:fld>
            <a:endParaRPr lang="en-US" dirty="0"/>
          </a:p>
        </p:txBody>
      </p:sp>
    </p:spTree>
    <p:extLst>
      <p:ext uri="{BB962C8B-B14F-4D97-AF65-F5344CB8AC3E}">
        <p14:creationId xmlns:p14="http://schemas.microsoft.com/office/powerpoint/2010/main" val="272516580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179</a:t>
            </a:fld>
            <a:endParaRPr lang="en-US" dirty="0"/>
          </a:p>
        </p:txBody>
      </p:sp>
    </p:spTree>
    <p:extLst>
      <p:ext uri="{BB962C8B-B14F-4D97-AF65-F5344CB8AC3E}">
        <p14:creationId xmlns:p14="http://schemas.microsoft.com/office/powerpoint/2010/main" val="2095128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164123455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180</a:t>
            </a:fld>
            <a:endParaRPr lang="en-US" dirty="0"/>
          </a:p>
        </p:txBody>
      </p:sp>
    </p:spTree>
    <p:extLst>
      <p:ext uri="{BB962C8B-B14F-4D97-AF65-F5344CB8AC3E}">
        <p14:creationId xmlns:p14="http://schemas.microsoft.com/office/powerpoint/2010/main" val="3657889031"/>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181</a:t>
            </a:fld>
            <a:endParaRPr lang="en-US" dirty="0"/>
          </a:p>
        </p:txBody>
      </p:sp>
    </p:spTree>
    <p:extLst>
      <p:ext uri="{BB962C8B-B14F-4D97-AF65-F5344CB8AC3E}">
        <p14:creationId xmlns:p14="http://schemas.microsoft.com/office/powerpoint/2010/main" val="4208522854"/>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182</a:t>
            </a:fld>
            <a:endParaRPr lang="en-US" dirty="0"/>
          </a:p>
        </p:txBody>
      </p:sp>
    </p:spTree>
    <p:extLst>
      <p:ext uri="{BB962C8B-B14F-4D97-AF65-F5344CB8AC3E}">
        <p14:creationId xmlns:p14="http://schemas.microsoft.com/office/powerpoint/2010/main" val="325478457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183</a:t>
            </a:fld>
            <a:endParaRPr lang="en-US" dirty="0"/>
          </a:p>
        </p:txBody>
      </p:sp>
    </p:spTree>
    <p:extLst>
      <p:ext uri="{BB962C8B-B14F-4D97-AF65-F5344CB8AC3E}">
        <p14:creationId xmlns:p14="http://schemas.microsoft.com/office/powerpoint/2010/main" val="34081533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184</a:t>
            </a:fld>
            <a:endParaRPr lang="en-US" dirty="0"/>
          </a:p>
        </p:txBody>
      </p:sp>
    </p:spTree>
    <p:extLst>
      <p:ext uri="{BB962C8B-B14F-4D97-AF65-F5344CB8AC3E}">
        <p14:creationId xmlns:p14="http://schemas.microsoft.com/office/powerpoint/2010/main" val="111746172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185</a:t>
            </a:fld>
            <a:endParaRPr lang="en-US" dirty="0"/>
          </a:p>
        </p:txBody>
      </p:sp>
    </p:spTree>
    <p:extLst>
      <p:ext uri="{BB962C8B-B14F-4D97-AF65-F5344CB8AC3E}">
        <p14:creationId xmlns:p14="http://schemas.microsoft.com/office/powerpoint/2010/main" val="47243571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186</a:t>
            </a:fld>
            <a:endParaRPr lang="en-US" dirty="0"/>
          </a:p>
        </p:txBody>
      </p:sp>
    </p:spTree>
    <p:extLst>
      <p:ext uri="{BB962C8B-B14F-4D97-AF65-F5344CB8AC3E}">
        <p14:creationId xmlns:p14="http://schemas.microsoft.com/office/powerpoint/2010/main" val="2710308921"/>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187</a:t>
            </a:fld>
            <a:endParaRPr lang="en-US" dirty="0"/>
          </a:p>
        </p:txBody>
      </p:sp>
    </p:spTree>
    <p:extLst>
      <p:ext uri="{BB962C8B-B14F-4D97-AF65-F5344CB8AC3E}">
        <p14:creationId xmlns:p14="http://schemas.microsoft.com/office/powerpoint/2010/main" val="170354102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188</a:t>
            </a:fld>
            <a:endParaRPr lang="en-US" dirty="0"/>
          </a:p>
        </p:txBody>
      </p:sp>
    </p:spTree>
    <p:extLst>
      <p:ext uri="{BB962C8B-B14F-4D97-AF65-F5344CB8AC3E}">
        <p14:creationId xmlns:p14="http://schemas.microsoft.com/office/powerpoint/2010/main" val="426078710"/>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189</a:t>
            </a:fld>
            <a:endParaRPr lang="en-US" dirty="0"/>
          </a:p>
        </p:txBody>
      </p:sp>
    </p:spTree>
    <p:extLst>
      <p:ext uri="{BB962C8B-B14F-4D97-AF65-F5344CB8AC3E}">
        <p14:creationId xmlns:p14="http://schemas.microsoft.com/office/powerpoint/2010/main" val="1951228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181481205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190</a:t>
            </a:fld>
            <a:endParaRPr lang="en-US" dirty="0"/>
          </a:p>
        </p:txBody>
      </p:sp>
    </p:spTree>
    <p:extLst>
      <p:ext uri="{BB962C8B-B14F-4D97-AF65-F5344CB8AC3E}">
        <p14:creationId xmlns:p14="http://schemas.microsoft.com/office/powerpoint/2010/main" val="422134088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191</a:t>
            </a:fld>
            <a:endParaRPr lang="en-US" dirty="0"/>
          </a:p>
        </p:txBody>
      </p:sp>
    </p:spTree>
    <p:extLst>
      <p:ext uri="{BB962C8B-B14F-4D97-AF65-F5344CB8AC3E}">
        <p14:creationId xmlns:p14="http://schemas.microsoft.com/office/powerpoint/2010/main" val="1420605205"/>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192</a:t>
            </a:fld>
            <a:endParaRPr lang="en-US" dirty="0"/>
          </a:p>
        </p:txBody>
      </p:sp>
    </p:spTree>
    <p:extLst>
      <p:ext uri="{BB962C8B-B14F-4D97-AF65-F5344CB8AC3E}">
        <p14:creationId xmlns:p14="http://schemas.microsoft.com/office/powerpoint/2010/main" val="1001969813"/>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193</a:t>
            </a:fld>
            <a:endParaRPr lang="en-US" dirty="0"/>
          </a:p>
        </p:txBody>
      </p:sp>
    </p:spTree>
    <p:extLst>
      <p:ext uri="{BB962C8B-B14F-4D97-AF65-F5344CB8AC3E}">
        <p14:creationId xmlns:p14="http://schemas.microsoft.com/office/powerpoint/2010/main" val="1605600088"/>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194</a:t>
            </a:fld>
            <a:endParaRPr lang="en-US" dirty="0"/>
          </a:p>
        </p:txBody>
      </p:sp>
    </p:spTree>
    <p:extLst>
      <p:ext uri="{BB962C8B-B14F-4D97-AF65-F5344CB8AC3E}">
        <p14:creationId xmlns:p14="http://schemas.microsoft.com/office/powerpoint/2010/main" val="5211732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195</a:t>
            </a:fld>
            <a:endParaRPr lang="en-US" dirty="0"/>
          </a:p>
        </p:txBody>
      </p:sp>
    </p:spTree>
    <p:extLst>
      <p:ext uri="{BB962C8B-B14F-4D97-AF65-F5344CB8AC3E}">
        <p14:creationId xmlns:p14="http://schemas.microsoft.com/office/powerpoint/2010/main" val="377175216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196</a:t>
            </a:fld>
            <a:endParaRPr lang="en-US" dirty="0"/>
          </a:p>
        </p:txBody>
      </p:sp>
    </p:spTree>
    <p:extLst>
      <p:ext uri="{BB962C8B-B14F-4D97-AF65-F5344CB8AC3E}">
        <p14:creationId xmlns:p14="http://schemas.microsoft.com/office/powerpoint/2010/main" val="315051399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197</a:t>
            </a:fld>
            <a:endParaRPr lang="en-US" dirty="0"/>
          </a:p>
        </p:txBody>
      </p:sp>
    </p:spTree>
    <p:extLst>
      <p:ext uri="{BB962C8B-B14F-4D97-AF65-F5344CB8AC3E}">
        <p14:creationId xmlns:p14="http://schemas.microsoft.com/office/powerpoint/2010/main" val="236784396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198</a:t>
            </a:fld>
            <a:endParaRPr lang="en-US" dirty="0"/>
          </a:p>
        </p:txBody>
      </p:sp>
    </p:spTree>
    <p:extLst>
      <p:ext uri="{BB962C8B-B14F-4D97-AF65-F5344CB8AC3E}">
        <p14:creationId xmlns:p14="http://schemas.microsoft.com/office/powerpoint/2010/main" val="3212770293"/>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199</a:t>
            </a:fld>
            <a:endParaRPr lang="en-US" dirty="0"/>
          </a:p>
        </p:txBody>
      </p:sp>
    </p:spTree>
    <p:extLst>
      <p:ext uri="{BB962C8B-B14F-4D97-AF65-F5344CB8AC3E}">
        <p14:creationId xmlns:p14="http://schemas.microsoft.com/office/powerpoint/2010/main" val="471614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662106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865804440"/>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200</a:t>
            </a:fld>
            <a:endParaRPr lang="en-US" dirty="0"/>
          </a:p>
        </p:txBody>
      </p:sp>
    </p:spTree>
    <p:extLst>
      <p:ext uri="{BB962C8B-B14F-4D97-AF65-F5344CB8AC3E}">
        <p14:creationId xmlns:p14="http://schemas.microsoft.com/office/powerpoint/2010/main" val="3957460585"/>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201</a:t>
            </a:fld>
            <a:endParaRPr lang="en-US" dirty="0"/>
          </a:p>
        </p:txBody>
      </p:sp>
    </p:spTree>
    <p:extLst>
      <p:ext uri="{BB962C8B-B14F-4D97-AF65-F5344CB8AC3E}">
        <p14:creationId xmlns:p14="http://schemas.microsoft.com/office/powerpoint/2010/main" val="195335840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205</a:t>
            </a:fld>
            <a:endParaRPr lang="en-US" dirty="0"/>
          </a:p>
        </p:txBody>
      </p:sp>
    </p:spTree>
    <p:extLst>
      <p:ext uri="{BB962C8B-B14F-4D97-AF65-F5344CB8AC3E}">
        <p14:creationId xmlns:p14="http://schemas.microsoft.com/office/powerpoint/2010/main" val="2802525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9180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4055768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779884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293741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26605198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1653672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399033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5562079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7450822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10164001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3880936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5550081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23842708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34441119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814320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376869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37631300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3991897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41477337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35650360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33950587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21322453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1242546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15088402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2653698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3213875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15158687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2868385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87</a:t>
            </a:fld>
            <a:endParaRPr lang="en-US" dirty="0"/>
          </a:p>
        </p:txBody>
      </p:sp>
    </p:spTree>
    <p:extLst>
      <p:ext uri="{BB962C8B-B14F-4D97-AF65-F5344CB8AC3E}">
        <p14:creationId xmlns:p14="http://schemas.microsoft.com/office/powerpoint/2010/main" val="197554945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89</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275130247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270272101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91</a:t>
            </a:fld>
            <a:endParaRPr lang="en-US" dirty="0"/>
          </a:p>
        </p:txBody>
      </p:sp>
    </p:spTree>
    <p:extLst>
      <p:ext uri="{BB962C8B-B14F-4D97-AF65-F5344CB8AC3E}">
        <p14:creationId xmlns:p14="http://schemas.microsoft.com/office/powerpoint/2010/main" val="42005400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92</a:t>
            </a:fld>
            <a:endParaRPr lang="en-US" dirty="0"/>
          </a:p>
        </p:txBody>
      </p:sp>
    </p:spTree>
    <p:extLst>
      <p:ext uri="{BB962C8B-B14F-4D97-AF65-F5344CB8AC3E}">
        <p14:creationId xmlns:p14="http://schemas.microsoft.com/office/powerpoint/2010/main" val="35200531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93</a:t>
            </a:fld>
            <a:endParaRPr lang="en-US" dirty="0"/>
          </a:p>
        </p:txBody>
      </p:sp>
    </p:spTree>
    <p:extLst>
      <p:ext uri="{BB962C8B-B14F-4D97-AF65-F5344CB8AC3E}">
        <p14:creationId xmlns:p14="http://schemas.microsoft.com/office/powerpoint/2010/main" val="20982344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94</a:t>
            </a:fld>
            <a:endParaRPr lang="en-US" dirty="0"/>
          </a:p>
        </p:txBody>
      </p:sp>
    </p:spTree>
    <p:extLst>
      <p:ext uri="{BB962C8B-B14F-4D97-AF65-F5344CB8AC3E}">
        <p14:creationId xmlns:p14="http://schemas.microsoft.com/office/powerpoint/2010/main" val="9824239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95</a:t>
            </a:fld>
            <a:endParaRPr lang="en-US" dirty="0"/>
          </a:p>
        </p:txBody>
      </p:sp>
    </p:spTree>
    <p:extLst>
      <p:ext uri="{BB962C8B-B14F-4D97-AF65-F5344CB8AC3E}">
        <p14:creationId xmlns:p14="http://schemas.microsoft.com/office/powerpoint/2010/main" val="161110936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96</a:t>
            </a:fld>
            <a:endParaRPr lang="en-US" dirty="0"/>
          </a:p>
        </p:txBody>
      </p:sp>
    </p:spTree>
    <p:extLst>
      <p:ext uri="{BB962C8B-B14F-4D97-AF65-F5344CB8AC3E}">
        <p14:creationId xmlns:p14="http://schemas.microsoft.com/office/powerpoint/2010/main" val="382545367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97</a:t>
            </a:fld>
            <a:endParaRPr lang="en-US" dirty="0"/>
          </a:p>
        </p:txBody>
      </p:sp>
    </p:spTree>
    <p:extLst>
      <p:ext uri="{BB962C8B-B14F-4D97-AF65-F5344CB8AC3E}">
        <p14:creationId xmlns:p14="http://schemas.microsoft.com/office/powerpoint/2010/main" val="2445539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98</a:t>
            </a:fld>
            <a:endParaRPr lang="en-US" dirty="0"/>
          </a:p>
        </p:txBody>
      </p:sp>
    </p:spTree>
    <p:extLst>
      <p:ext uri="{BB962C8B-B14F-4D97-AF65-F5344CB8AC3E}">
        <p14:creationId xmlns:p14="http://schemas.microsoft.com/office/powerpoint/2010/main" val="15070783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99</a:t>
            </a:fld>
            <a:endParaRPr lang="en-US" dirty="0"/>
          </a:p>
        </p:txBody>
      </p:sp>
    </p:spTree>
    <p:extLst>
      <p:ext uri="{BB962C8B-B14F-4D97-AF65-F5344CB8AC3E}">
        <p14:creationId xmlns:p14="http://schemas.microsoft.com/office/powerpoint/2010/main" val="2811052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9/12/2021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9/12/2021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hadithlib.com/hadithtxts/chel/7715/&#1576;&#1575;&#1586;&#1711;&#1585;&#1583;&#1575;&#1606;&#1610;&#1583;&#1606;-&#1576;&#1610;&#1578;&#8207;&#1575;&#1604;&#1605;&#1575;&#1604;-&#1607;&#1583;&#1585;-&#1583;&#1575;&#1583;&#1607;-&#1588;&#1583;&#1607;"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hadithlib.com/hadithtxts/chel/7711/&#1662;&#1585;&#1607;&#1610;&#1586;-&#1575;&#1586;-&#1575;&#1606;&#1581;&#1589;&#1575;&#1585;-&#1591;&#1604;&#1576;&#1609;"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hadithlib.com/hadithtxts/chel/7726/&#1594;&#1575;&#1585;&#1578;-&#1576;&#1610;&#1578;-&#1575;&#1604;&#1605;&#1575;&#1604;" TargetMode="Externa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19" y="2798930"/>
            <a:ext cx="868596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3) استرداد بیت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المال</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از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جمله روشهای امام علی علیه السلام نسبت به بیت المال، برگرداندن چیزهایی است که از بیت المال، به غارت رفته است. در خطبه پانزدهم، در باره بیت المال تاراج شده می فرماید</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3"/>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3"/>
              </a:rPr>
              <a:t>وَاللّه ِ لَوْ وَجَدْتُهُ قَدْ تُزُوِّجَ بِهِ النساءُ وَ مُلِكَ بِهِ الإماءُ لَرَدَدْتُهُ ...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b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نهج البلاغه، خطبه 15</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tooltip="نهج البلاغه، خطبه ى 15."/>
              </a:rPr>
              <a:t>)</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به خدا سوگند! بیت المال تاراج شده را هر کجا که بیابم، به صاحبان اصلی آن باز می گردانم، گرچه با آن، ازدواج کرده و یا کنیزانی خریده باشند.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70340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6" y="638690"/>
            <a:ext cx="8685964"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9)تهیه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هدایای تودیع ومعارفه ازبودجه فرهنگی</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س113) تهیه هدیه جهت مراسم تودیع ومعارفه،ازبودجه فرهنگی ناحیه درحدمتعارف چه حکمی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از بودجه بيت المال فقط در مواردي جايز است كه براساس ضوابط و مقررات بودجه و اعتبار براي آن منظور شده است و در غير آن موارد جايز نيست، مگر بااذن کسی باشد که شرعا وقانونا حق اذن داشته باشد.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95083819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39750"/>
            <a:ext cx="8229600" cy="1143000"/>
          </a:xfrm>
        </p:spPr>
        <p:txBody>
          <a:bodyPr>
            <a:normAutofit/>
          </a:bodyPr>
          <a:lstStyle/>
          <a:p>
            <a:pPr lvl="0"/>
            <a:r>
              <a:rPr lang="en-US" sz="2400" dirty="0" smtClean="0">
                <a:latin typeface="Arial" pitchFamily="34" charset="0"/>
                <a:ea typeface="Times New Roman" pitchFamily="18" charset="0"/>
                <a:cs typeface="Arial" pitchFamily="34" charset="0"/>
              </a:rPr>
              <a:t/>
            </a:r>
            <a:br>
              <a:rPr lang="en-US" sz="2400" dirty="0" smtClean="0">
                <a:latin typeface="Arial" pitchFamily="34" charset="0"/>
                <a:ea typeface="Times New Roman" pitchFamily="18" charset="0"/>
                <a:cs typeface="Arial" pitchFamily="34" charset="0"/>
              </a:rPr>
            </a:br>
            <a:endParaRPr lang="fa-IR" dirty="0"/>
          </a:p>
        </p:txBody>
      </p:sp>
      <p:sp>
        <p:nvSpPr>
          <p:cNvPr id="53249" name="Rectangle 1"/>
          <p:cNvSpPr>
            <a:spLocks noGrp="1" noChangeArrowheads="1"/>
          </p:cNvSpPr>
          <p:nvPr>
            <p:ph idx="1"/>
          </p:nvPr>
        </p:nvSpPr>
        <p:spPr bwMode="auto">
          <a:xfrm>
            <a:off x="1061610" y="863715"/>
            <a:ext cx="6930770" cy="31947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b="1" dirty="0"/>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10</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هدایای همکاران درمراسم تودیع ومعارفه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س114)هدایایی که درمراسم تودیع ومعارفه باپول همکاران تهیه وبه مسئول اهداء می شود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ج)درفرض سوال جایز است ودرتملک دریافت کننده قرارمی  گیرد.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48720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49">
                                            <p:txEl>
                                              <p:pRg st="0" end="0"/>
                                            </p:txEl>
                                          </p:spTgt>
                                        </p:tgtEl>
                                        <p:attrNameLst>
                                          <p:attrName>style.visibility</p:attrName>
                                        </p:attrNameLst>
                                      </p:cBhvr>
                                      <p:to>
                                        <p:strVal val="visible"/>
                                      </p:to>
                                    </p:set>
                                    <p:anim calcmode="lin" valueType="num">
                                      <p:cBhvr>
                                        <p:cTn id="7" dur="1000" fill="hold"/>
                                        <p:tgtEl>
                                          <p:spTgt spid="5324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4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4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324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3249">
                                            <p:txEl>
                                              <p:pRg st="1" end="1"/>
                                            </p:txEl>
                                          </p:spTgt>
                                        </p:tgtEl>
                                        <p:attrNameLst>
                                          <p:attrName>style.visibility</p:attrName>
                                        </p:attrNameLst>
                                      </p:cBhvr>
                                      <p:to>
                                        <p:strVal val="visible"/>
                                      </p:to>
                                    </p:set>
                                    <p:anim calcmode="lin" valueType="num">
                                      <p:cBhvr>
                                        <p:cTn id="15" dur="1000" fill="hold"/>
                                        <p:tgtEl>
                                          <p:spTgt spid="5324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324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324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324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3249">
                                            <p:txEl>
                                              <p:pRg st="2" end="2"/>
                                            </p:txEl>
                                          </p:spTgt>
                                        </p:tgtEl>
                                        <p:attrNameLst>
                                          <p:attrName>style.visibility</p:attrName>
                                        </p:attrNameLst>
                                      </p:cBhvr>
                                      <p:to>
                                        <p:strVal val="visible"/>
                                      </p:to>
                                    </p:set>
                                    <p:anim calcmode="lin" valueType="num">
                                      <p:cBhvr>
                                        <p:cTn id="23" dur="1000" fill="hold"/>
                                        <p:tgtEl>
                                          <p:spTgt spid="5324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324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324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32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104"/>
            <a:ext cx="864095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11)مالکیت هدایا</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س115) هدایایی که توسط ادارات ویاافراد درمناسبتهای مختلف به مسئولین ومدیران اهداء می گردد متعلق به آنهاست ویاباید به سازمان تحویل دهند؟                                                                                                                                                                                ج) متعلق به افراداست ،مگر قرینه یاضابطه ای باشد که بیانگراین باشد که باید تحویل سازمان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س116</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دربازدیدبعضی ازکارکنان ازکارخانه ای مدیر آنجا هدایایی رابه بازدیدکنندگان اهداء می کند ،حکم این نوع هدایا چیست؟آیادرتملک بازدیدکنندگان قرارمی گیرد ویامتعلق به سازمان است؟                                                                                                                          ج) در فرض مذكور ،در تملک بازديدكنندگان  قرارمی گیرد،مگر آن که قبل از  بازديد با بازديدكنندگان شرط شود كه در صورت اعطاء هدايا، آن را در اختيار فرماندهي قرار دهند تا به مصرف عمومي برساند ،که دراین صورت حکم دیگری پیدا می کند.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577997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998730"/>
            <a:ext cx="8640405" cy="5032147"/>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س117)اگر کارمندی در یک روز تعطیل و در وقت شخصی به نمایشگاهی مراجعه نماید و در حین بازدید یکی از غرفه داران که از پیمانکاران اسبق اداره یا صنعت و یا شرکت بوده و مدت کوتاهی با وی همکار بوده است ، هدیه ایی به ایشان بدهد ، آیا این هدیه به صورت نمونه کالا ( اشانتیون ) محاسبه شده و فردی که آن را گرفته است در آن حق تصرف داشته و می تواند از آن استفاده نماید ، یا اینکه مشکل شرعی دارد؟                                                                                                                                ج) در فرض مرقوم اگر دادن هدیه جهت طرح توقعات در محیط اداره نباشد، گرفتن و استفاده از آن اشکال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لیدر،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586604</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1394/07/06 )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422726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541" y="233645"/>
            <a:ext cx="8325924" cy="646330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dirty="0" smtClean="0"/>
              <a:t>  </a:t>
            </a:r>
            <a:endParaRPr lang="en-US" dirty="0"/>
          </a:p>
          <a:p>
            <a:pPr algn="ctr" rtl="1">
              <a:lnSpc>
                <a:spcPct val="150000"/>
              </a:lnSpc>
            </a:pPr>
            <a:r>
              <a:rPr lang="ar-SA" dirty="0"/>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س118)هديه‌اي كه به عناوين مختلف به اعضاي خانواده داده مي‌شود، مانند هدية قبولي آخر سال يا هدية روز زن، آيا مي‌توان آن را در مخارج خانه مصرف كرد يا اينكه بايستي به زن و فرزند داد؟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قرينة خاصي دالّ بر ملكيت فرد خاصي باشد، متعلق به اوست؛ و گرنه به سرپرست خانواده تعلق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س119) كتاب‌ها و هدايايي كه از سوي سازمان به مسئولان و كاركنان اهدا يا ارسال مي‌شود،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اگر اظهارات ارائه‌كنندگان با قراين و شواهد، حاكي از اهدا به خود افراد است نه به سازمان و جايگاه، مجاز به تصرف و تملك‌اند. درغيراين‌صورت بايد اموال سازمان محسوب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081060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4" end="4"/>
                                            </p:txEl>
                                          </p:spTgt>
                                        </p:tgtEl>
                                        <p:attrNameLst>
                                          <p:attrName>style.visibility</p:attrName>
                                        </p:attrNameLst>
                                      </p:cBhvr>
                                      <p:to>
                                        <p:strVal val="visible"/>
                                      </p:to>
                                    </p:set>
                                    <p:anim calcmode="lin" valueType="num">
                                      <p:cBhvr>
                                        <p:cTn id="46"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2">
                                            <p:txEl>
                                              <p:pRg st="5" end="5"/>
                                            </p:txEl>
                                          </p:spTgt>
                                        </p:tgtEl>
                                        <p:attrNameLst>
                                          <p:attrName>style.visibility</p:attrName>
                                        </p:attrNameLst>
                                      </p:cBhvr>
                                      <p:to>
                                        <p:strVal val="visible"/>
                                      </p:to>
                                    </p:set>
                                    <p:anim calcmode="lin" valueType="num">
                                      <p:cBhvr>
                                        <p:cTn id="54"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5"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56"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7"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4032" y="774427"/>
            <a:ext cx="8415935" cy="36471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en-US" dirty="0"/>
              <a:t> </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س120) از طرف خدمات كاركنان سپاه به فرزندان شاغلين كه به عنوان دانشجو پذيرفته مي شوند هديه اي تعلق گرفته و به آنان اهداء مي شود، اگر دانشجويي پذيرفته شودو هديه دریافت نمایدولی  به دلايلي انصراف  ازتحصیل دهد و سال بعد در كنكور شركت كند و قبول شود، آيا مجدداً به او هديه تعلق مي گيردیانه؟                                                                                                                                                           ج)علي القاعده هديه دانشجوئي به هر دانشجو فقط يكبار تعلّق مي گيرد، لذا در صورت دريافت مكرّر، دوّمي را بايد به سازمان برگرداند.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9367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515" y="323655"/>
            <a:ext cx="8595955" cy="618630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12)دریافت هدایا ازمراکز سپاه به افراد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س121)اگردر مراكز آموزشي سپاه، نيروهاي فراگير (آموزشي) براي مربيان و كاركنان مركز آموزش سوغات يا هديه ای آوردند،دریافت آن چه حکمی دارد؟                                                                                                                                                                                        ج) اگر منجر به تبعيض، تضييع حقوق ديگران يا مفاسد ديگر باشد، جايز نيست؛ ولي اگر از باب محبت بين نيروهاي آموزشي و مربيان و كارمندان 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س122)درملاقات وسرکشی ازهمکاران،هرینه بیت المال جهت تهیه شیرینی وامثال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در قالب برنامه هاي مصوب سازمان و تحت يكي از عناوين برنامه اي 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60507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143635"/>
            <a:ext cx="8730970" cy="4525963"/>
          </a:xfrm>
        </p:spPr>
        <p:txBody>
          <a:bodyPr>
            <a:noAutofit/>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س123)مبالغی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راکه فرمانده حوزه مقاومت در مناسبتهاي مختلف مانند هفته بسيج  ومانندآن به اعضاي کارکنان پرداخت مي‌نمايد چه حكمي دارد ؟                                                                                                                                      ج) تصرف در وجوه بيت‌المال تابع مقررات مربوط است، بنابراين چنانچه اين اقدام مطابق مقرّرات باشد جايز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س124)هدایایی که توسط فرماندهان، رؤسا و مديران در سازمان،براي قدرداني از افراد خارج از سازمان اهداء می شود،چه حکمی دارد؟                                                                                                                                                      ج)مصرف نمودن اموال بیت المال درغیرمواردی که اجازه داده شده درحکم غصب  است و موجب ضمان می باشد، مگرآن که بااجازه قانونی مقام مسئول بالاترصورت گیرد ویا در برنامه و بودجة سازمان پيش‌بيني و توسط مراجع ذي‌صلاح مصوّب شده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76292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730970" cy="5985665"/>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7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پرداخت هدايا با عناوين ویامناسبتهای مختلف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س125) پرداخت هدايا با عناوين مختلفی مانند: استاد نمونه، پاسدار نمونه، فرزندان ممتاز پاسداران و نظائرآن ، چه حكمي دارد ؟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بستگی به ضوابط و مقررات مربوطه دارد وفرماندهان و مسئولان مي‌توانند درحدود اختيارات قانوني خود عمل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471952258"/>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730970" cy="5985665"/>
          </a:xfrm>
        </p:spPr>
        <p:txBody>
          <a:bodyPr>
            <a:normAutofit fontScale="85000"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7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7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س126)هدایایی که در سازمان،به مناسبتهای مختلف وباعناوین گوناگون به افرادداده می شود،چه حکمی دارد؟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ج)1-هدايايي كه به جمع پاسداران تعلق مي‌گيرد مثل هداياي روز زن بلااشكال است. </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 هدايايي كه به عموم شركت‌كنندگان در يك گردهمايي يا مانور ومانندآن ، اعطاء مي‌شود بلااشكال  است.</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 هدايايي كه عموماً زمان توديع به مسؤولين و فرماندهان اعطاء مي‌شود برحسب تدابير مقام معظم رهبري و ابلاغيه ستاد فرماندهي كل قوا ممنوع مي‌باشد.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4161352"/>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6546" y="143635"/>
            <a:ext cx="8505944" cy="6186309"/>
          </a:xfrm>
          <a:prstGeom prst="rect">
            <a:avLst/>
          </a:prstGeom>
        </p:spPr>
        <p:txBody>
          <a:bodyPr wrap="square">
            <a:spAutoFit/>
          </a:bodyPr>
          <a:lstStyle/>
          <a:p>
            <a:pPr algn="ct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4)برخوردشدید بامتخلفان نسبت به بیت المال</a:t>
            </a:r>
          </a:p>
          <a:p>
            <a:pPr algn="ct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حضرت به يكى از كارگزاران اش نوشت :« فَقَدْ بَلَغَنِى عَنْكَ أمْرٌ، إنْ كُنْتَ فَعَلْتَهُ فَقَدْ أسْخَطْتَ رَبَّكَ وَ عَصَيْتَ إمامَكَ، وَ أخْزَيْتَ أمَانَتَكَ. بَلَغَنِي أَنَّكَ جَرَّدْتَ الْأرْضَ فَأخَذْتَ مَا تَحْتَ قَدَمَيْكَ، وَ أكَلْتَ ما تَحْتَ يَدَيْكَ. فَارْفَعْ إليَّ حِسابَكَ! وَ اعْلَمْ أنَّ حِسابَ اللّه ِ أعْظَمُ مِنْ حِسابِ النّاسِ. (نهج البلاغه، نامه 40.) </a:t>
            </a:r>
          </a:p>
          <a:p>
            <a:pPr algn="ct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درباره ى تو به من خبرى رسيده است، اگر چنين كرده باشى، همانا كه خداى خويش را به خشم آورده و از فرمان پيشواى خود سرباز زده و در امانت، كار به رسوايى كشانده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ای</a:t>
            </a:r>
          </a:p>
          <a:p>
            <a:pPr algn="ctr">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مرا گفته اند كه به ستم، زمين از بار و بر، تهى ساخته اى و باغ و بستان مردمان گرفته اى و كيسه ها از اندوخته ها پرداخته اى.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اينك، حساب خود را نزد من فرست و بدان كه حساب خواهى خدا، از حساب رسى آدميان، دشوارتر است. </a:t>
            </a:r>
          </a:p>
        </p:txBody>
      </p:sp>
    </p:spTree>
    <p:extLst>
      <p:ext uri="{BB962C8B-B14F-4D97-AF65-F5344CB8AC3E}">
        <p14:creationId xmlns:p14="http://schemas.microsoft.com/office/powerpoint/2010/main" val="15418966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5" y="773705"/>
            <a:ext cx="8353114" cy="503214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 هدايايي مثل لوح يادبود و يا قاب عكس ومانندآن  که به مسؤولين اعطاء مي‌شود بلااشكال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 هدايايي كه عموماً به هيأت‌هاي بازرسي و يا فرمانده يا مسؤول يك رده از زير مجموعه خود داده مي‌شود جايز نيست.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 اعطاي جوايز در چارچوب آيين‌نامه انضباطي كه در واقع تشويق پرسنل و كمك در جهت ترويج اقدامات شايسته مي‌باشد بلااشكال مي‌باشد.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7- اقلامی كه در جلسات و سمينارها يا در محل كار به عموم افراد و شركت كنندگان داده مي شود، اهدايي محسوب شده و متعلق به افراد است، مگر آنكه قرينه و شواهد غير از اين را نشان دهد</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54874238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1" y="188640"/>
            <a:ext cx="8353114" cy="520911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هدایایی که  از مسئولان يگان بازرسي‌شونده در عمليات بازرسي اهداء می شود، جایزنیست.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9-هدايایی که در محيط كار و از جانب ارباب رجوع، به مسئولان ومدیران داده می شود ،اقدام خطرناك  ولازم الاجتناب ازجانب همگان است که دوری ازآن، به صرفه دنيا و آخرت  افرادخواهدبود، مگر درصورتی  كه هديه‌دهنده بااصرار بعد از انجام كار و بدون مذاكره و حتي توقع قبلي  وامتناع دریافت کننده اهداء می کند،که درلین صورت،جایز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521378426"/>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15594"/>
            <a:ext cx="8640960" cy="4525963"/>
          </a:xfrm>
        </p:spPr>
        <p:txBody>
          <a:bodyPr>
            <a:noAutofit/>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14-هدایای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تحویل نشده به افراد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س127)اگربرای افرادی که شایستگی تشویق دارند، هدایایی تهیه شود اما به لحاظ عدم دسترسی به آنهاهدایابماند، تکلیف چیست؟                                                                                                                                                       ج) درفرض سوال، به بيت المال عودت داده شود</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س128)دربرخی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مسابقات قرانی ،افرادی درآزمون حفظ قرآن برنده شده واستحقاق دریافت هدایایی مانند ربع سکه راپیداکرده امابه دلائل مختلفی مانند دراختیارنداشتن شماره تماس ویاآدرس آنهاهدایا درمراکزمربوطه مانده است،تکلیف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ج)درفرض سوال درملکیت سازمان باقی وباید به سازمان عودت داده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09148464"/>
      </p:ext>
    </p:extLst>
  </p:cSld>
  <p:clrMapOvr>
    <a:masterClrMapping/>
  </p:clrMapOvr>
  <p:transition spd="slow">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78650"/>
            <a:ext cx="7650850" cy="5262979"/>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س129) بارها اتفاق افتاده است که كالاهايي به نام افراد بازنشسته سپاه به كانون بازنشستگان تحويل گردیده که احیانا فاسدشدنی است، ولي امکان دستیابی  به تعدادي از افراد وجودندارد و موجب فاسد شدن و يا خارج شدن اقلام از رده مي شود ، تکلیف چیست؟                                                                                                                                              ج)در صورت عدم مراجعه افراد در زمان مقرر ، به مسئولين بالاتر اعلام ، و قبل از فاسد شدن عودت داده شود و طبق ضوابط و مقررات عمل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34170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206515" y="1373942"/>
            <a:ext cx="8499335"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cap="all" dirty="0">
                <a:ln w="0"/>
                <a:solidFill>
                  <a:srgbClr val="7030A0"/>
                </a:solidFill>
                <a:cs typeface="B Nazanin" pitchFamily="2" charset="-78"/>
              </a:rPr>
              <a:t>15-دريافت هدايا برای افراد غائب</a:t>
            </a:r>
            <a:endParaRPr lang="en-US" sz="2800" b="1" cap="all" dirty="0">
              <a:ln w="0"/>
              <a:solidFill>
                <a:srgbClr val="7030A0"/>
              </a:soli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س130)دریافت هدایا برای افرادی که درمراسم حضورنداشته اند توسط همکاران باارائه دعوتنامه  چه حکمی 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هديه مشروط به حضور در جلسه باشد، گرفتن هديه براي كسي كه در جلسه حضور ندارد اشكال دارد</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(مستفاد رساله آموزشی،ج...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ص288</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
        <p:nvSpPr>
          <p:cNvPr id="3" name="Rectangle 2"/>
          <p:cNvSpPr/>
          <p:nvPr/>
        </p:nvSpPr>
        <p:spPr>
          <a:xfrm>
            <a:off x="10279063" y="319356"/>
            <a:ext cx="2286000" cy="5239896"/>
          </a:xfrm>
          <a:prstGeom prst="rect">
            <a:avLst/>
          </a:prstGeom>
        </p:spPr>
        <p:txBody>
          <a:bodyPr>
            <a:spAutoFit/>
          </a:bodyPr>
          <a:lstStyle/>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r>
              <a:rPr lang="fa-IR" sz="105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rPr>
              <a:t>ص . 59 </a:t>
            </a:r>
            <a:endParaRPr lang="fa-IR" dirty="0"/>
          </a:p>
        </p:txBody>
      </p:sp>
    </p:spTree>
    <p:extLst>
      <p:ext uri="{BB962C8B-B14F-4D97-AF65-F5344CB8AC3E}">
        <p14:creationId xmlns:p14="http://schemas.microsoft.com/office/powerpoint/2010/main" val="14195244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6321">
                                            <p:txEl>
                                              <p:pRg st="0" end="0"/>
                                            </p:txEl>
                                          </p:spTgt>
                                        </p:tgtEl>
                                        <p:attrNameLst>
                                          <p:attrName>style.visibility</p:attrName>
                                        </p:attrNameLst>
                                      </p:cBhvr>
                                      <p:to>
                                        <p:strVal val="visible"/>
                                      </p:to>
                                    </p:set>
                                    <p:anim calcmode="lin" valueType="num">
                                      <p:cBhvr>
                                        <p:cTn id="7" dur="1000" fill="hold"/>
                                        <p:tgtEl>
                                          <p:spTgt spid="5632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632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6321">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632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6321">
                                            <p:txEl>
                                              <p:pRg st="1" end="1"/>
                                            </p:txEl>
                                          </p:spTgt>
                                        </p:tgtEl>
                                        <p:attrNameLst>
                                          <p:attrName>style.visibility</p:attrName>
                                        </p:attrNameLst>
                                      </p:cBhvr>
                                      <p:to>
                                        <p:strVal val="visible"/>
                                      </p:to>
                                    </p:set>
                                    <p:anim calcmode="lin" valueType="num">
                                      <p:cBhvr>
                                        <p:cTn id="15" dur="1000" fill="hold"/>
                                        <p:tgtEl>
                                          <p:spTgt spid="56321">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6321">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6321">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632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6321">
                                            <p:txEl>
                                              <p:pRg st="2" end="2"/>
                                            </p:txEl>
                                          </p:spTgt>
                                        </p:tgtEl>
                                        <p:attrNameLst>
                                          <p:attrName>style.visibility</p:attrName>
                                        </p:attrNameLst>
                                      </p:cBhvr>
                                      <p:to>
                                        <p:strVal val="visible"/>
                                      </p:to>
                                    </p:set>
                                    <p:anim calcmode="lin" valueType="num">
                                      <p:cBhvr>
                                        <p:cTn id="23" dur="1000" fill="hold"/>
                                        <p:tgtEl>
                                          <p:spTgt spid="56321">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6321">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6321">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632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6321">
                                            <p:txEl>
                                              <p:pRg st="3" end="3"/>
                                            </p:txEl>
                                          </p:spTgt>
                                        </p:tgtEl>
                                        <p:attrNameLst>
                                          <p:attrName>style.visibility</p:attrName>
                                        </p:attrNameLst>
                                      </p:cBhvr>
                                      <p:to>
                                        <p:strVal val="visible"/>
                                      </p:to>
                                    </p:set>
                                    <p:anim calcmode="lin" valueType="num">
                                      <p:cBhvr>
                                        <p:cTn id="31" dur="1000" fill="hold"/>
                                        <p:tgtEl>
                                          <p:spTgt spid="56321">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56321">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56321">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5632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58670"/>
            <a:ext cx="8460940" cy="4680519"/>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17)احکام مجهول المالک</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1-مصرف اموال مجهول المالک،درسازمان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س131)اموالی که در سازمان يافت مي شود و معلوم نيست متعلق به اشخاص است يا سازمان،حکمش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اموال موجود در سازمان تا زماني كه ثابت نشود كه متعلق به شخص است به مقتضي ذواليد بود ن سازمان، ملك سازمان است و سازمان حق تصرف در آن ها را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مستفاد از اجوبه س1885</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91309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323655"/>
            <a:ext cx="8685965"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س132) اموال  مجهول المالكی که در سازمان بجا مي ماند و صاحب آن مشخص نيست حکمش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صورت عدم امكان يا يأس از پيدا كردن صاحبان آن اموال، بنابر احتياط با اجازه حاكم شرع ازطرف صاحبان آن به فقير صدقه داده شود.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س133) حکم اموال  افراد که درسازمان یافت می شود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صورت عدم امكان يا يأس از پيدا كردن صاحبان آن اموال، بنابر احتياط با اجازه حاكم شرع ازطرف صاحبان آن به فقير صدقه داده شود.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869679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Effect transition="in" filter="wipe(down)">
                                      <p:cBhvr>
                                        <p:cTn id="61" dur="580">
                                          <p:stCondLst>
                                            <p:cond delay="0"/>
                                          </p:stCondLst>
                                        </p:cTn>
                                        <p:tgtEl>
                                          <p:spTgt spid="3">
                                            <p:txEl>
                                              <p:pRg st="4" end="4"/>
                                            </p:txEl>
                                          </p:spTgt>
                                        </p:tgtEl>
                                      </p:cBhvr>
                                    </p:animEffect>
                                    <p:anim calcmode="lin" valueType="num">
                                      <p:cBhvr>
                                        <p:cTn id="6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4" end="4"/>
                                            </p:txEl>
                                          </p:spTgt>
                                        </p:tgtEl>
                                      </p:cBhvr>
                                      <p:to x="100000" y="60000"/>
                                    </p:animScale>
                                    <p:animScale>
                                      <p:cBhvr>
                                        <p:cTn id="68" dur="166" decel="50000">
                                          <p:stCondLst>
                                            <p:cond delay="676"/>
                                          </p:stCondLst>
                                        </p:cTn>
                                        <p:tgtEl>
                                          <p:spTgt spid="3">
                                            <p:txEl>
                                              <p:pRg st="4" end="4"/>
                                            </p:txEl>
                                          </p:spTgt>
                                        </p:tgtEl>
                                      </p:cBhvr>
                                      <p:to x="100000" y="100000"/>
                                    </p:animScale>
                                    <p:animScale>
                                      <p:cBhvr>
                                        <p:cTn id="69" dur="26">
                                          <p:stCondLst>
                                            <p:cond delay="1312"/>
                                          </p:stCondLst>
                                        </p:cTn>
                                        <p:tgtEl>
                                          <p:spTgt spid="3">
                                            <p:txEl>
                                              <p:pRg st="4" end="4"/>
                                            </p:txEl>
                                          </p:spTgt>
                                        </p:tgtEl>
                                      </p:cBhvr>
                                      <p:to x="100000" y="80000"/>
                                    </p:animScale>
                                    <p:animScale>
                                      <p:cBhvr>
                                        <p:cTn id="70" dur="166" decel="50000">
                                          <p:stCondLst>
                                            <p:cond delay="1338"/>
                                          </p:stCondLst>
                                        </p:cTn>
                                        <p:tgtEl>
                                          <p:spTgt spid="3">
                                            <p:txEl>
                                              <p:pRg st="4" end="4"/>
                                            </p:txEl>
                                          </p:spTgt>
                                        </p:tgtEl>
                                      </p:cBhvr>
                                      <p:to x="100000" y="100000"/>
                                    </p:animScale>
                                    <p:animScale>
                                      <p:cBhvr>
                                        <p:cTn id="71" dur="26">
                                          <p:stCondLst>
                                            <p:cond delay="1642"/>
                                          </p:stCondLst>
                                        </p:cTn>
                                        <p:tgtEl>
                                          <p:spTgt spid="3">
                                            <p:txEl>
                                              <p:pRg st="4" end="4"/>
                                            </p:txEl>
                                          </p:spTgt>
                                        </p:tgtEl>
                                      </p:cBhvr>
                                      <p:to x="100000" y="90000"/>
                                    </p:animScale>
                                    <p:animScale>
                                      <p:cBhvr>
                                        <p:cTn id="72" dur="166" decel="50000">
                                          <p:stCondLst>
                                            <p:cond delay="1668"/>
                                          </p:stCondLst>
                                        </p:cTn>
                                        <p:tgtEl>
                                          <p:spTgt spid="3">
                                            <p:txEl>
                                              <p:pRg st="4" end="4"/>
                                            </p:txEl>
                                          </p:spTgt>
                                        </p:tgtEl>
                                      </p:cBhvr>
                                      <p:to x="100000" y="100000"/>
                                    </p:animScale>
                                    <p:animScale>
                                      <p:cBhvr>
                                        <p:cTn id="73" dur="26">
                                          <p:stCondLst>
                                            <p:cond delay="1808"/>
                                          </p:stCondLst>
                                        </p:cTn>
                                        <p:tgtEl>
                                          <p:spTgt spid="3">
                                            <p:txEl>
                                              <p:pRg st="4" end="4"/>
                                            </p:txEl>
                                          </p:spTgt>
                                        </p:tgtEl>
                                      </p:cBhvr>
                                      <p:to x="100000" y="95000"/>
                                    </p:animScale>
                                    <p:animScale>
                                      <p:cBhvr>
                                        <p:cTn id="74"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88894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2-حکم مال پیداشده شبیه به مفقودشده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س134)اگر كسي وسيله اي را در محيط كار گم كند، و پس از مدتي مشابه آن را همان جا بيابد، و احتمال دهد كه  متعلق به کسی باشد که اشتباها مال  اورابرده  ومال خود را جا گذاشته ، آيا مجازاست آن را بردارد؟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بداند وسيله اي كه مانده مال كسي است كه وسيله ي او را برده، در صورتي كه از پيدا شدن صاحبش مأيوس و يا برايش مشقت داشته باشد، ميتواند به جاي وسيله ي خودش بردارد؛ ولي اگرقيمت آن از وسيله خودش بيشتر باشد، بايد هر وقت صاحب آن پيدا شد، زيادي قيمت را به او بدهد،و چنانچه از پيدا شدن صاحب آن نا اميد شود، زيادي قيمت را از طرف صاحبش صدقه بدهد، و اگراحتمال دهد وسيله اي كه مانده، مال كسي نيست كه وسيله ي او را برده، بايد از صاحبش تفحص كند، و چنانچه از پيدا كردن او مأيوس شود، از طرف او به فقير صدقه بدهد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(ليدر، احكام آرايشگران، س 284)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1605880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753925"/>
            <a:ext cx="814590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3-اموال رها شده کارکنان بدون اطلاع از مالکان آن</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س135) اموال رها شده و بلاصاحب كه مربوط به كاركنان است و اطلاع دقيقي از مالك آنها در دست نيست، چه حکمی 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اگراعراض ازاموال توسط صاحبان آن  محرزشود ، تصرف در آن مانع ندارد، ولي اگر اعراض مالكان احراز نشود، در صورت عدم امكان يا يأس از پيدا كردن صاحبان آن اموال، بنابر احتياط با اجازه حاكم شرع از طرف صاحبان آن به فقير صدقه داده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414717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6605" y="1493785"/>
            <a:ext cx="6975775" cy="350865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4 - هزینه حفظ ونگهداری اموال جامانده</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س136)هزينه هاي حفظ و نگهداري اموال جا مانده در مراكز دولتي بر عهده چه كسي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به عهده مسئول سازمان است و چون يد سازمان، اماني است، پس از پيدا شدن صاحبان، مي توان هزينه هاي حفظ و نگهداري را از آنها مطالبه كرد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9728660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551" y="751344"/>
            <a:ext cx="8325924" cy="5078313"/>
          </a:xfrm>
          <a:prstGeom prst="rect">
            <a:avLst/>
          </a:prstGeom>
        </p:spPr>
        <p:txBody>
          <a:bodyPr wrap="square">
            <a:spAutoFit/>
          </a:bodyPr>
          <a:lstStyle/>
          <a:p>
            <a:pPr algn="ctr">
              <a:lnSpc>
                <a:spcPct val="150000"/>
              </a:lnSpc>
            </a:pPr>
            <a:r>
              <a:rPr lang="fa-IR" dirty="0"/>
              <a:t>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ودر نامه اى به يكى از كارگزاران خودمرقوم فرمود:« وَ مَنِ اسْتَهَانَ بِالْأمَانَةِ، وَ رَتَعَ فِى الْخِيَانَةِ وَ لَمْ يُنَزِّهْ نَفْسَهُ وَ دِينَهُ عَنْهَا، فَقَدْ أَحَلَّ بِنَفْسِهِ الذُلَّ وَ الْخِزْيَ فِي الدُنْيا وَ هُوَ في الاْخِرَةِ أذَلُّ وَ أخْزَى. وَ إنَّ أعْظَمَ الخِيانَةِ، خِيَانَةُ الأُمَّةِ، وَ أفْظَعَ الْغِشِّ غِشُّ الأئِمَّةِ »(نهج البلاغه، نامه ى 26.) </a:t>
            </a:r>
          </a:p>
          <a:p>
            <a:pPr algn="ctr">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آن كس كه امانت دارى را خوار انگارد و در اموال مردم، به خيانت چرا كند و روان و آيين خويش را از خيانت كارى، پاكيزه نگرداند، همانا در اين سرا، خوارى و ذلت بر خود روا داشته است و در آن سرا، خوارتر و ذليل تر از اين سرا باشد. آرى، بزرگ ترين خيانت، خيانت به ملت است و زشت ترين دغل كارى، دغل كارى با پيشوايان. </a:t>
            </a:r>
          </a:p>
          <a:p>
            <a:pPr algn="ctr">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ونیزخطاب به زیادبن ابیه هشداردادکه«وَ اِنّىِ أُقْسِمُ بِاللّه ِ قَسَما صَادِقا، لَئِنْ بَلَغَني أنَّكَ خُنْتَ مِنْ فَيءِ الْمُسْلِمينَ شَيْئا صَغيرا أوْ كَبيرا، لَأشُدَّنَّ عَلَيْكَ شِدَّةً تَدَعُكَ قَليلَ الْوَفْرِ، ثَقيلَ الظهْرِ، ضَئيلَ الاْمْرِ» </a:t>
            </a:r>
            <a:endPar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نهج البلاغه، نامه ى 20.) </a:t>
            </a:r>
          </a:p>
          <a:p>
            <a:pPr algn="ctr">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به خداى سوگند، سوگندى راست! كه اگر آگاه گردم كه در مال مسلمانان به كم و بيش خيانت ورزيده اى، چنان بر تو سخت گيرم كه اندك مال گردى و گران پشت از فاقه؛ و خوار مايه گردى.</a:t>
            </a:r>
          </a:p>
        </p:txBody>
      </p:sp>
    </p:spTree>
    <p:extLst>
      <p:ext uri="{BB962C8B-B14F-4D97-AF65-F5344CB8AC3E}">
        <p14:creationId xmlns:p14="http://schemas.microsoft.com/office/powerpoint/2010/main" val="49587581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970318"/>
          </a:xfrm>
          <a:prstGeom prst="rect">
            <a:avLst/>
          </a:prstGeom>
        </p:spPr>
        <p:txBody>
          <a:bodyPr wrap="square">
            <a:spAutoFit/>
          </a:bodyPr>
          <a:lstStyle/>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س137) استفاده از منفعت اموال مجهول المالك در مقابل مخارج نگهداري آن ، مانند سوارشدن اتومبيل در مقابل هزينه هاي نگهداري آن؛ چه حكمي دارد؟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 از آنجايي كه اموال مجهول المالك نزد مسئول مربوطه امانت شرعيه است بايد به گونه اي كه معمول ومتعارف است، آن را نگهداري كند و هرگونه استفاده يا تصرف در آن، بدون اجازه مالك و صاحب اختيار آن ضمان آور است، مگر آنكه حفظ مال و امانت منوط به آن باشد و راه ديگري نداشته </a:t>
            </a:r>
            <a:r>
              <a:rPr lang="ar-SA"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باشد</a:t>
            </a: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en-US"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(رساله آموزشی،ج 2،ص305</a:t>
            </a:r>
            <a:r>
              <a:rPr lang="ar-SA" dirty="0"/>
              <a:t>)</a:t>
            </a:r>
            <a:endParaRPr lang="en-US" dirty="0"/>
          </a:p>
        </p:txBody>
      </p:sp>
    </p:spTree>
    <p:extLst>
      <p:ext uri="{BB962C8B-B14F-4D97-AF65-F5344CB8AC3E}">
        <p14:creationId xmlns:p14="http://schemas.microsoft.com/office/powerpoint/2010/main" val="885660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550" y="1223755"/>
            <a:ext cx="7650850" cy="3924151"/>
          </a:xfrm>
          <a:prstGeom prst="rect">
            <a:avLst/>
          </a:prstGeom>
        </p:spPr>
        <p:txBody>
          <a:bodyPr wrap="square">
            <a:spAutoFit/>
          </a:bodyPr>
          <a:lstStyle/>
          <a:p>
            <a:pPr algn="ctr">
              <a:lnSpc>
                <a:spcPct val="150000"/>
              </a:lnSpc>
              <a:spcAft>
                <a:spcPts val="0"/>
              </a:spcAft>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5- اطلاع رسانی نکردن ازاموال به جا مانده ازکارکنان</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a:lnSpc>
                <a:spcPct val="150000"/>
              </a:lnSpc>
              <a:spcAft>
                <a:spcPts val="0"/>
              </a:spcAft>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س138)افرادي كه اموالشان در مراكز تفريحي سپاه باقي مي ماند و براي دريافت آنها اقدامي نمي كنند چه حكمي دارد؟                                      ج)وظيفه سازمان و يابندگان اموال به جا مانده اعلام و شناسايي صاحبان اموال است و در صورت شناختن مالكين، اعلام به آنها براي دريافت اموال آنها مي باشد؛ ودر صورت عدم مراجعه اشخاص و يأس از دسترسي به آنان، از طرف صاحبان پول بعنوان رد مظالم به فقرا صدقه داده شود.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1391153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70" y="233645"/>
            <a:ext cx="8325925" cy="4755148"/>
          </a:xfrm>
          <a:prstGeom prst="rect">
            <a:avLst/>
          </a:prstGeom>
        </p:spPr>
        <p:txBody>
          <a:bodyPr wrap="square">
            <a:spAutoFit/>
          </a:bodyPr>
          <a:lstStyle/>
          <a:p>
            <a:pPr algn="ctr" rtl="1">
              <a:lnSpc>
                <a:spcPct val="150000"/>
              </a:lnSpc>
              <a:spcAft>
                <a:spcPts val="0"/>
              </a:spcAft>
            </a:pPr>
            <a:r>
              <a:rPr lang="ar-SA" sz="800" dirty="0">
                <a:latin typeface="Times New Roman" panose="02020603050405020304" pitchFamily="18" charset="0"/>
                <a:ea typeface="Calibri" panose="020F0502020204030204" pitchFamily="34" charset="0"/>
                <a:cs typeface="B Nazanin" panose="00000400000000000000" pitchFamily="2" charset="-78"/>
              </a:rPr>
              <a:t>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ctr" rtl="1">
              <a:lnSpc>
                <a:spcPct val="150000"/>
              </a:lnSpc>
              <a:spcAft>
                <a:spcPts val="0"/>
              </a:spcAft>
            </a:pPr>
            <a:r>
              <a:rPr lang="ar-SA" sz="400" dirty="0">
                <a:latin typeface="Times New Roman" panose="02020603050405020304" pitchFamily="18" charset="0"/>
                <a:ea typeface="Calibri" panose="020F0502020204030204" pitchFamily="34" charset="0"/>
                <a:cs typeface="B Nazanin" panose="00000400000000000000" pitchFamily="2" charset="-78"/>
              </a:rPr>
              <a:t>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ctr" rtl="1">
              <a:lnSpc>
                <a:spcPct val="150000"/>
              </a:lnSpc>
              <a:spcAft>
                <a:spcPts val="0"/>
              </a:spcAft>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6- اموال ومبالغ مانده ازشرکتها وکارخانجات  درحساب بنياد تعاون بدون دسترسی به مالکان</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Aft>
                <a:spcPts val="0"/>
              </a:spcAft>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س139)حکم وجوهی که ازشرکتها وکارخانجات  درحساب بنياد تعاون بسيج مانده ودسترسی به مالكين آنها نبوده  ویا قابل شناسايي نباشند ،چه حکمی دارد؟                                                                                                                                                                              ج) اگر امكان شناسايي شركتها و كارخانجات كه با بنياد معامله كرده اند باشد، وجوه به آنان بازگردانده شود و در صورت عدم دسترسي و يأس از پيدا كردن آنان، بايد مبلغ به ستاد پيگيري فرامين حضرت امام(ره) واريزگردد.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22214622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43635"/>
            <a:ext cx="8775974" cy="6801862"/>
          </a:xfrm>
          <a:prstGeom prst="rect">
            <a:avLst/>
          </a:prstGeom>
        </p:spPr>
        <p:txBody>
          <a:bodyPr wrap="square">
            <a:spAutoFit/>
          </a:bodyPr>
          <a:lstStyle/>
          <a:p>
            <a:pPr algn="ctr" rtl="1">
              <a:lnSpc>
                <a:spcPct val="150000"/>
              </a:lnSpc>
              <a:spcBef>
                <a:spcPts val="600"/>
              </a:spcBef>
              <a:spcAft>
                <a:spcPts val="0"/>
              </a:spcAft>
            </a:pPr>
            <a:r>
              <a:rPr lang="ar-SA" sz="3600" b="1" dirty="0">
                <a:latin typeface="Calibri" panose="020F0502020204030204" pitchFamily="34" charset="0"/>
                <a:ea typeface="Calibri" panose="020F0502020204030204" pitchFamily="34" charset="0"/>
                <a:cs typeface="IranNastaliq" panose="02020505000000020003" pitchFamily="18" charset="0"/>
              </a:rPr>
              <a:t>18)اضافه کاری</a:t>
            </a:r>
            <a:endParaRPr lang="en-US" dirty="0">
              <a:latin typeface="Calibri" panose="020F0502020204030204" pitchFamily="34" charset="0"/>
              <a:ea typeface="Calibri" panose="020F0502020204030204" pitchFamily="34" charset="0"/>
              <a:cs typeface="Arial" panose="020B0604020202020204" pitchFamily="34" charset="0"/>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1/18-معیاردرپرداخت ودریافت  اضافه کاری</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س140)افراددرچه زمانی استحقاق دریافت اضافه کاری دارند؟                                                                               ج) زماني كه واقعاً طبق نياز و ضوابط سازماني خارج از وقت اداري اضافه كاري داشته باشند و چنانچه در مقابل كاري كه انجام نمي گيرد اضافه كاري داشته باشند جايز نيست و اگر گرفته اند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باي</a:t>
            </a:r>
          </a:p>
          <a:p>
            <a:pPr algn="ctr" rtl="1">
              <a:lnSpc>
                <a:spcPct val="150000"/>
              </a:lnSpc>
              <a:spcBef>
                <a:spcPts val="600"/>
              </a:spcBef>
              <a:spcAft>
                <a:spcPts val="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د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برگردانند .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س141</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مبنای پرداخت اضافه کاری چیست ،اختلاف پرداخت درسازمان چه حکمی دارد؟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 پرداخت اضافه‌كاري بايد براساس قوانين‌ومقررات صورت بگيرد و تخلّف ازآن جايز نيست.</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26511371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1510" y="780675"/>
            <a:ext cx="8433255"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س142)دریافت اضافه کاری متعددازدومحل بدون انجام کاراضافه چه حکمی دارد؟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در فرض سؤال دريافت اضافه‌كاري حرام است.</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س143)پس از انجام وظائف و امور محّوله در محل كار در صورت وجود وقت اضافي ، كاركردن در ديگر واحدهاي سپاه ودريافت حق الزحمه چه حكمي دارد؟                                                                                                                                                                     ج)همكاري با ديگر واحدها در ساعت اداري با تشخيص و سليقه شخصي جايز نيست و منوط به موافقت مسئول داراي اختيار است و دريافت حق الزحمه علاوه بر حقوق جايز نيست ، مگرآنكه مسئول واحددوم مجاز به اين پرداخت باشد.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416414010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animEffect transition="in" filter="wipe(down)">
                                      <p:cBhvr>
                                        <p:cTn id="7" dur="580">
                                          <p:stCondLst>
                                            <p:cond delay="0"/>
                                          </p:stCondLst>
                                        </p:cTn>
                                        <p:tgtEl>
                                          <p:spTgt spid="1025">
                                            <p:txEl>
                                              <p:pRg st="0" end="0"/>
                                            </p:txEl>
                                          </p:spTgt>
                                        </p:tgtEl>
                                      </p:cBhvr>
                                    </p:animEffect>
                                    <p:anim calcmode="lin" valueType="num">
                                      <p:cBhvr>
                                        <p:cTn id="8" dur="1822" tmFilter="0,0; 0.14,0.36; 0.43,0.73; 0.71,0.91; 1.0,1.0">
                                          <p:stCondLst>
                                            <p:cond delay="0"/>
                                          </p:stCondLst>
                                        </p:cTn>
                                        <p:tgtEl>
                                          <p:spTgt spid="10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5">
                                            <p:txEl>
                                              <p:pRg st="0" end="0"/>
                                            </p:txEl>
                                          </p:spTgt>
                                        </p:tgtEl>
                                      </p:cBhvr>
                                      <p:to x="100000" y="60000"/>
                                    </p:animScale>
                                    <p:animScale>
                                      <p:cBhvr>
                                        <p:cTn id="14" dur="166" decel="50000">
                                          <p:stCondLst>
                                            <p:cond delay="676"/>
                                          </p:stCondLst>
                                        </p:cTn>
                                        <p:tgtEl>
                                          <p:spTgt spid="1025">
                                            <p:txEl>
                                              <p:pRg st="0" end="0"/>
                                            </p:txEl>
                                          </p:spTgt>
                                        </p:tgtEl>
                                      </p:cBhvr>
                                      <p:to x="100000" y="100000"/>
                                    </p:animScale>
                                    <p:animScale>
                                      <p:cBhvr>
                                        <p:cTn id="15" dur="26">
                                          <p:stCondLst>
                                            <p:cond delay="1312"/>
                                          </p:stCondLst>
                                        </p:cTn>
                                        <p:tgtEl>
                                          <p:spTgt spid="1025">
                                            <p:txEl>
                                              <p:pRg st="0" end="0"/>
                                            </p:txEl>
                                          </p:spTgt>
                                        </p:tgtEl>
                                      </p:cBhvr>
                                      <p:to x="100000" y="80000"/>
                                    </p:animScale>
                                    <p:animScale>
                                      <p:cBhvr>
                                        <p:cTn id="16" dur="166" decel="50000">
                                          <p:stCondLst>
                                            <p:cond delay="1338"/>
                                          </p:stCondLst>
                                        </p:cTn>
                                        <p:tgtEl>
                                          <p:spTgt spid="1025">
                                            <p:txEl>
                                              <p:pRg st="0" end="0"/>
                                            </p:txEl>
                                          </p:spTgt>
                                        </p:tgtEl>
                                      </p:cBhvr>
                                      <p:to x="100000" y="100000"/>
                                    </p:animScale>
                                    <p:animScale>
                                      <p:cBhvr>
                                        <p:cTn id="17" dur="26">
                                          <p:stCondLst>
                                            <p:cond delay="1642"/>
                                          </p:stCondLst>
                                        </p:cTn>
                                        <p:tgtEl>
                                          <p:spTgt spid="1025">
                                            <p:txEl>
                                              <p:pRg st="0" end="0"/>
                                            </p:txEl>
                                          </p:spTgt>
                                        </p:tgtEl>
                                      </p:cBhvr>
                                      <p:to x="100000" y="90000"/>
                                    </p:animScale>
                                    <p:animScale>
                                      <p:cBhvr>
                                        <p:cTn id="18" dur="166" decel="50000">
                                          <p:stCondLst>
                                            <p:cond delay="1668"/>
                                          </p:stCondLst>
                                        </p:cTn>
                                        <p:tgtEl>
                                          <p:spTgt spid="1025">
                                            <p:txEl>
                                              <p:pRg st="0" end="0"/>
                                            </p:txEl>
                                          </p:spTgt>
                                        </p:tgtEl>
                                      </p:cBhvr>
                                      <p:to x="100000" y="100000"/>
                                    </p:animScale>
                                    <p:animScale>
                                      <p:cBhvr>
                                        <p:cTn id="19" dur="26">
                                          <p:stCondLst>
                                            <p:cond delay="1808"/>
                                          </p:stCondLst>
                                        </p:cTn>
                                        <p:tgtEl>
                                          <p:spTgt spid="1025">
                                            <p:txEl>
                                              <p:pRg st="0" end="0"/>
                                            </p:txEl>
                                          </p:spTgt>
                                        </p:tgtEl>
                                      </p:cBhvr>
                                      <p:to x="100000" y="95000"/>
                                    </p:animScale>
                                    <p:animScale>
                                      <p:cBhvr>
                                        <p:cTn id="20" dur="166" decel="50000">
                                          <p:stCondLst>
                                            <p:cond delay="1834"/>
                                          </p:stCondLst>
                                        </p:cTn>
                                        <p:tgtEl>
                                          <p:spTgt spid="10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5">
                                            <p:txEl>
                                              <p:pRg st="1" end="1"/>
                                            </p:txEl>
                                          </p:spTgt>
                                        </p:tgtEl>
                                        <p:attrNameLst>
                                          <p:attrName>style.visibility</p:attrName>
                                        </p:attrNameLst>
                                      </p:cBhvr>
                                      <p:to>
                                        <p:strVal val="visible"/>
                                      </p:to>
                                    </p:set>
                                    <p:animEffect transition="in" filter="wipe(down)">
                                      <p:cBhvr>
                                        <p:cTn id="25" dur="580">
                                          <p:stCondLst>
                                            <p:cond delay="0"/>
                                          </p:stCondLst>
                                        </p:cTn>
                                        <p:tgtEl>
                                          <p:spTgt spid="1025">
                                            <p:txEl>
                                              <p:pRg st="1" end="1"/>
                                            </p:txEl>
                                          </p:spTgt>
                                        </p:tgtEl>
                                      </p:cBhvr>
                                    </p:animEffect>
                                    <p:anim calcmode="lin" valueType="num">
                                      <p:cBhvr>
                                        <p:cTn id="26" dur="1822" tmFilter="0,0; 0.14,0.36; 0.43,0.73; 0.71,0.91; 1.0,1.0">
                                          <p:stCondLst>
                                            <p:cond delay="0"/>
                                          </p:stCondLst>
                                        </p:cTn>
                                        <p:tgtEl>
                                          <p:spTgt spid="102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5">
                                            <p:txEl>
                                              <p:pRg st="1" end="1"/>
                                            </p:txEl>
                                          </p:spTgt>
                                        </p:tgtEl>
                                      </p:cBhvr>
                                      <p:to x="100000" y="60000"/>
                                    </p:animScale>
                                    <p:animScale>
                                      <p:cBhvr>
                                        <p:cTn id="32" dur="166" decel="50000">
                                          <p:stCondLst>
                                            <p:cond delay="676"/>
                                          </p:stCondLst>
                                        </p:cTn>
                                        <p:tgtEl>
                                          <p:spTgt spid="1025">
                                            <p:txEl>
                                              <p:pRg st="1" end="1"/>
                                            </p:txEl>
                                          </p:spTgt>
                                        </p:tgtEl>
                                      </p:cBhvr>
                                      <p:to x="100000" y="100000"/>
                                    </p:animScale>
                                    <p:animScale>
                                      <p:cBhvr>
                                        <p:cTn id="33" dur="26">
                                          <p:stCondLst>
                                            <p:cond delay="1312"/>
                                          </p:stCondLst>
                                        </p:cTn>
                                        <p:tgtEl>
                                          <p:spTgt spid="1025">
                                            <p:txEl>
                                              <p:pRg st="1" end="1"/>
                                            </p:txEl>
                                          </p:spTgt>
                                        </p:tgtEl>
                                      </p:cBhvr>
                                      <p:to x="100000" y="80000"/>
                                    </p:animScale>
                                    <p:animScale>
                                      <p:cBhvr>
                                        <p:cTn id="34" dur="166" decel="50000">
                                          <p:stCondLst>
                                            <p:cond delay="1338"/>
                                          </p:stCondLst>
                                        </p:cTn>
                                        <p:tgtEl>
                                          <p:spTgt spid="1025">
                                            <p:txEl>
                                              <p:pRg st="1" end="1"/>
                                            </p:txEl>
                                          </p:spTgt>
                                        </p:tgtEl>
                                      </p:cBhvr>
                                      <p:to x="100000" y="100000"/>
                                    </p:animScale>
                                    <p:animScale>
                                      <p:cBhvr>
                                        <p:cTn id="35" dur="26">
                                          <p:stCondLst>
                                            <p:cond delay="1642"/>
                                          </p:stCondLst>
                                        </p:cTn>
                                        <p:tgtEl>
                                          <p:spTgt spid="1025">
                                            <p:txEl>
                                              <p:pRg st="1" end="1"/>
                                            </p:txEl>
                                          </p:spTgt>
                                        </p:tgtEl>
                                      </p:cBhvr>
                                      <p:to x="100000" y="90000"/>
                                    </p:animScale>
                                    <p:animScale>
                                      <p:cBhvr>
                                        <p:cTn id="36" dur="166" decel="50000">
                                          <p:stCondLst>
                                            <p:cond delay="1668"/>
                                          </p:stCondLst>
                                        </p:cTn>
                                        <p:tgtEl>
                                          <p:spTgt spid="1025">
                                            <p:txEl>
                                              <p:pRg st="1" end="1"/>
                                            </p:txEl>
                                          </p:spTgt>
                                        </p:tgtEl>
                                      </p:cBhvr>
                                      <p:to x="100000" y="100000"/>
                                    </p:animScale>
                                    <p:animScale>
                                      <p:cBhvr>
                                        <p:cTn id="37" dur="26">
                                          <p:stCondLst>
                                            <p:cond delay="1808"/>
                                          </p:stCondLst>
                                        </p:cTn>
                                        <p:tgtEl>
                                          <p:spTgt spid="1025">
                                            <p:txEl>
                                              <p:pRg st="1" end="1"/>
                                            </p:txEl>
                                          </p:spTgt>
                                        </p:tgtEl>
                                      </p:cBhvr>
                                      <p:to x="100000" y="95000"/>
                                    </p:animScale>
                                    <p:animScale>
                                      <p:cBhvr>
                                        <p:cTn id="38" dur="166" decel="50000">
                                          <p:stCondLst>
                                            <p:cond delay="1834"/>
                                          </p:stCondLst>
                                        </p:cTn>
                                        <p:tgtEl>
                                          <p:spTgt spid="1025">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025">
                                            <p:txEl>
                                              <p:pRg st="2" end="2"/>
                                            </p:txEl>
                                          </p:spTgt>
                                        </p:tgtEl>
                                        <p:attrNameLst>
                                          <p:attrName>style.visibility</p:attrName>
                                        </p:attrNameLst>
                                      </p:cBhvr>
                                      <p:to>
                                        <p:strVal val="visible"/>
                                      </p:to>
                                    </p:set>
                                    <p:animEffect transition="in" filter="wipe(down)">
                                      <p:cBhvr>
                                        <p:cTn id="43" dur="580">
                                          <p:stCondLst>
                                            <p:cond delay="0"/>
                                          </p:stCondLst>
                                        </p:cTn>
                                        <p:tgtEl>
                                          <p:spTgt spid="1025">
                                            <p:txEl>
                                              <p:pRg st="2" end="2"/>
                                            </p:txEl>
                                          </p:spTgt>
                                        </p:tgtEl>
                                      </p:cBhvr>
                                    </p:animEffect>
                                    <p:anim calcmode="lin" valueType="num">
                                      <p:cBhvr>
                                        <p:cTn id="44" dur="1822" tmFilter="0,0; 0.14,0.36; 0.43,0.73; 0.71,0.91; 1.0,1.0">
                                          <p:stCondLst>
                                            <p:cond delay="0"/>
                                          </p:stCondLst>
                                        </p:cTn>
                                        <p:tgtEl>
                                          <p:spTgt spid="1025">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5">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5">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5">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5">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5">
                                            <p:txEl>
                                              <p:pRg st="2" end="2"/>
                                            </p:txEl>
                                          </p:spTgt>
                                        </p:tgtEl>
                                      </p:cBhvr>
                                      <p:to x="100000" y="60000"/>
                                    </p:animScale>
                                    <p:animScale>
                                      <p:cBhvr>
                                        <p:cTn id="50" dur="166" decel="50000">
                                          <p:stCondLst>
                                            <p:cond delay="676"/>
                                          </p:stCondLst>
                                        </p:cTn>
                                        <p:tgtEl>
                                          <p:spTgt spid="1025">
                                            <p:txEl>
                                              <p:pRg st="2" end="2"/>
                                            </p:txEl>
                                          </p:spTgt>
                                        </p:tgtEl>
                                      </p:cBhvr>
                                      <p:to x="100000" y="100000"/>
                                    </p:animScale>
                                    <p:animScale>
                                      <p:cBhvr>
                                        <p:cTn id="51" dur="26">
                                          <p:stCondLst>
                                            <p:cond delay="1312"/>
                                          </p:stCondLst>
                                        </p:cTn>
                                        <p:tgtEl>
                                          <p:spTgt spid="1025">
                                            <p:txEl>
                                              <p:pRg st="2" end="2"/>
                                            </p:txEl>
                                          </p:spTgt>
                                        </p:tgtEl>
                                      </p:cBhvr>
                                      <p:to x="100000" y="80000"/>
                                    </p:animScale>
                                    <p:animScale>
                                      <p:cBhvr>
                                        <p:cTn id="52" dur="166" decel="50000">
                                          <p:stCondLst>
                                            <p:cond delay="1338"/>
                                          </p:stCondLst>
                                        </p:cTn>
                                        <p:tgtEl>
                                          <p:spTgt spid="1025">
                                            <p:txEl>
                                              <p:pRg st="2" end="2"/>
                                            </p:txEl>
                                          </p:spTgt>
                                        </p:tgtEl>
                                      </p:cBhvr>
                                      <p:to x="100000" y="100000"/>
                                    </p:animScale>
                                    <p:animScale>
                                      <p:cBhvr>
                                        <p:cTn id="53" dur="26">
                                          <p:stCondLst>
                                            <p:cond delay="1642"/>
                                          </p:stCondLst>
                                        </p:cTn>
                                        <p:tgtEl>
                                          <p:spTgt spid="1025">
                                            <p:txEl>
                                              <p:pRg st="2" end="2"/>
                                            </p:txEl>
                                          </p:spTgt>
                                        </p:tgtEl>
                                      </p:cBhvr>
                                      <p:to x="100000" y="90000"/>
                                    </p:animScale>
                                    <p:animScale>
                                      <p:cBhvr>
                                        <p:cTn id="54" dur="166" decel="50000">
                                          <p:stCondLst>
                                            <p:cond delay="1668"/>
                                          </p:stCondLst>
                                        </p:cTn>
                                        <p:tgtEl>
                                          <p:spTgt spid="1025">
                                            <p:txEl>
                                              <p:pRg st="2" end="2"/>
                                            </p:txEl>
                                          </p:spTgt>
                                        </p:tgtEl>
                                      </p:cBhvr>
                                      <p:to x="100000" y="100000"/>
                                    </p:animScale>
                                    <p:animScale>
                                      <p:cBhvr>
                                        <p:cTn id="55" dur="26">
                                          <p:stCondLst>
                                            <p:cond delay="1808"/>
                                          </p:stCondLst>
                                        </p:cTn>
                                        <p:tgtEl>
                                          <p:spTgt spid="1025">
                                            <p:txEl>
                                              <p:pRg st="2" end="2"/>
                                            </p:txEl>
                                          </p:spTgt>
                                        </p:tgtEl>
                                      </p:cBhvr>
                                      <p:to x="100000" y="95000"/>
                                    </p:animScale>
                                    <p:animScale>
                                      <p:cBhvr>
                                        <p:cTn id="56" dur="166" decel="50000">
                                          <p:stCondLst>
                                            <p:cond delay="1834"/>
                                          </p:stCondLst>
                                        </p:cTn>
                                        <p:tgtEl>
                                          <p:spTgt spid="1025">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025">
                                            <p:txEl>
                                              <p:pRg st="3" end="3"/>
                                            </p:txEl>
                                          </p:spTgt>
                                        </p:tgtEl>
                                        <p:attrNameLst>
                                          <p:attrName>style.visibility</p:attrName>
                                        </p:attrNameLst>
                                      </p:cBhvr>
                                      <p:to>
                                        <p:strVal val="visible"/>
                                      </p:to>
                                    </p:set>
                                    <p:animEffect transition="in" filter="wipe(down)">
                                      <p:cBhvr>
                                        <p:cTn id="61" dur="580">
                                          <p:stCondLst>
                                            <p:cond delay="0"/>
                                          </p:stCondLst>
                                        </p:cTn>
                                        <p:tgtEl>
                                          <p:spTgt spid="1025">
                                            <p:txEl>
                                              <p:pRg st="3" end="3"/>
                                            </p:txEl>
                                          </p:spTgt>
                                        </p:tgtEl>
                                      </p:cBhvr>
                                    </p:animEffect>
                                    <p:anim calcmode="lin" valueType="num">
                                      <p:cBhvr>
                                        <p:cTn id="62" dur="1822" tmFilter="0,0; 0.14,0.36; 0.43,0.73; 0.71,0.91; 1.0,1.0">
                                          <p:stCondLst>
                                            <p:cond delay="0"/>
                                          </p:stCondLst>
                                        </p:cTn>
                                        <p:tgtEl>
                                          <p:spTgt spid="1025">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25">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25">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25">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25">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1025">
                                            <p:txEl>
                                              <p:pRg st="3" end="3"/>
                                            </p:txEl>
                                          </p:spTgt>
                                        </p:tgtEl>
                                      </p:cBhvr>
                                      <p:to x="100000" y="60000"/>
                                    </p:animScale>
                                    <p:animScale>
                                      <p:cBhvr>
                                        <p:cTn id="68" dur="166" decel="50000">
                                          <p:stCondLst>
                                            <p:cond delay="676"/>
                                          </p:stCondLst>
                                        </p:cTn>
                                        <p:tgtEl>
                                          <p:spTgt spid="1025">
                                            <p:txEl>
                                              <p:pRg st="3" end="3"/>
                                            </p:txEl>
                                          </p:spTgt>
                                        </p:tgtEl>
                                      </p:cBhvr>
                                      <p:to x="100000" y="100000"/>
                                    </p:animScale>
                                    <p:animScale>
                                      <p:cBhvr>
                                        <p:cTn id="69" dur="26">
                                          <p:stCondLst>
                                            <p:cond delay="1312"/>
                                          </p:stCondLst>
                                        </p:cTn>
                                        <p:tgtEl>
                                          <p:spTgt spid="1025">
                                            <p:txEl>
                                              <p:pRg st="3" end="3"/>
                                            </p:txEl>
                                          </p:spTgt>
                                        </p:tgtEl>
                                      </p:cBhvr>
                                      <p:to x="100000" y="80000"/>
                                    </p:animScale>
                                    <p:animScale>
                                      <p:cBhvr>
                                        <p:cTn id="70" dur="166" decel="50000">
                                          <p:stCondLst>
                                            <p:cond delay="1338"/>
                                          </p:stCondLst>
                                        </p:cTn>
                                        <p:tgtEl>
                                          <p:spTgt spid="1025">
                                            <p:txEl>
                                              <p:pRg st="3" end="3"/>
                                            </p:txEl>
                                          </p:spTgt>
                                        </p:tgtEl>
                                      </p:cBhvr>
                                      <p:to x="100000" y="100000"/>
                                    </p:animScale>
                                    <p:animScale>
                                      <p:cBhvr>
                                        <p:cTn id="71" dur="26">
                                          <p:stCondLst>
                                            <p:cond delay="1642"/>
                                          </p:stCondLst>
                                        </p:cTn>
                                        <p:tgtEl>
                                          <p:spTgt spid="1025">
                                            <p:txEl>
                                              <p:pRg st="3" end="3"/>
                                            </p:txEl>
                                          </p:spTgt>
                                        </p:tgtEl>
                                      </p:cBhvr>
                                      <p:to x="100000" y="90000"/>
                                    </p:animScale>
                                    <p:animScale>
                                      <p:cBhvr>
                                        <p:cTn id="72" dur="166" decel="50000">
                                          <p:stCondLst>
                                            <p:cond delay="1668"/>
                                          </p:stCondLst>
                                        </p:cTn>
                                        <p:tgtEl>
                                          <p:spTgt spid="1025">
                                            <p:txEl>
                                              <p:pRg st="3" end="3"/>
                                            </p:txEl>
                                          </p:spTgt>
                                        </p:tgtEl>
                                      </p:cBhvr>
                                      <p:to x="100000" y="100000"/>
                                    </p:animScale>
                                    <p:animScale>
                                      <p:cBhvr>
                                        <p:cTn id="73" dur="26">
                                          <p:stCondLst>
                                            <p:cond delay="1808"/>
                                          </p:stCondLst>
                                        </p:cTn>
                                        <p:tgtEl>
                                          <p:spTgt spid="1025">
                                            <p:txEl>
                                              <p:pRg st="3" end="3"/>
                                            </p:txEl>
                                          </p:spTgt>
                                        </p:tgtEl>
                                      </p:cBhvr>
                                      <p:to x="100000" y="95000"/>
                                    </p:animScale>
                                    <p:animScale>
                                      <p:cBhvr>
                                        <p:cTn id="74" dur="166" decel="50000">
                                          <p:stCondLst>
                                            <p:cond delay="1834"/>
                                          </p:stCondLst>
                                        </p:cTn>
                                        <p:tgtEl>
                                          <p:spTgt spid="1025">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6585" y="-4591"/>
            <a:ext cx="8190910" cy="6440225"/>
          </a:xfrm>
          <a:prstGeom prst="rect">
            <a:avLst/>
          </a:prstGeom>
        </p:spPr>
        <p:txBody>
          <a:bodyPr wrap="square">
            <a:spAutoFit/>
          </a:bodyPr>
          <a:lstStyle/>
          <a:p>
            <a:pPr algn="ctr" rtl="1">
              <a:lnSpc>
                <a:spcPct val="150000"/>
              </a:lnSpc>
              <a:spcBef>
                <a:spcPts val="600"/>
              </a:spcBef>
              <a:spcAft>
                <a:spcPts val="0"/>
              </a:spcAft>
            </a:pPr>
            <a:r>
              <a:rPr lang="fa-IR" sz="300" dirty="0">
                <a:latin typeface="Calibri" panose="020F0502020204030204" pitchFamily="34" charset="0"/>
                <a:ea typeface="Calibri" panose="020F0502020204030204" pitchFamily="34" charset="0"/>
                <a:cs typeface="B Nazanin" panose="00000400000000000000" pitchFamily="2" charset="-78"/>
              </a:rPr>
              <a:t>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س144)اگر ضرورتي براي ماندن در محل كار و انجام اضافه كاري نباشد و افراد صرفاً به خاطر گرفتن اضافه كاري چنين اقدامي را انجام دهندچه حکمی دارد؟                                                                                                                                                                      ج) درفرض سوال وجه شرعي ندارد و حقوق و مزايايي كه بابت آن دريافت مي شود حرام است؛ اما در صورتي كه مقررات يا دستور فرمانده بالاتر، حضور آنان را در محل كار اقتضاء كند، اشكال ندارد.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س145)نوشتن گزارش غير واقعي و گرفتن پول در برابر ساعات اضافه كاري كه در برابر آن كاري انجام نشده ، چه حکمی دارد؟                                                                                                                                              ج)جايز نيست و اگر شخصي بر اين اساس اضافه كاري دريافت كرد، واجب است پول هاي اضافي را كه مستحق دريافت آن نبوده برگرداند و بنا بر فرض سوال اضافه كاري وجه شرعي ندارد و وجوهي كه بابت آن دريافت كرده اشكال دارد.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325165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007" y="58846"/>
            <a:ext cx="8865985" cy="674030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س146)حکم افرادی که در وقت اضافه  كاري خود را درگير اموري از قبيل  ورزش ومانندآن می کنند و اضافه كاري دریافت می کنندچه حكمي داردنمایندچیست؟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پرداختن به امور ديگر در ساعت كار يا زمان اضافه كار، در حدّي كه شرائط كاري بيانگر اذن به كاركنان در آن مقدار است، اشكال ندارد و اضافه بر آن جایزنیست وضمان دارد.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س147) آيا شركت در مراسم عزاداري درساعات غيراداري را مي‌توان جزءِ اضافه‌كاري محسوب نمود واضافه کاری دریافت کرد؟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 در صورتي كه شركت در اين‌گونه مراسم از سوي سازمان محل خدمت برنامه‌ريزي شده و اعزام شوند، مأموريت محسوب شده و مي‌توانند اضافه‌كاري دريافت نمايند، ولي در صورتيكه با تصميم فردي به صورت شخصي شركت نمايند، نمي‌توانند اضافه‌كار دريافت نمايند.</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10049557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4" end="4"/>
                                            </p:txEl>
                                          </p:spTgt>
                                        </p:tgtEl>
                                        <p:attrNameLst>
                                          <p:attrName>style.visibility</p:attrName>
                                        </p:attrNameLst>
                                      </p:cBhvr>
                                      <p:to>
                                        <p:strVal val="visible"/>
                                      </p:to>
                                    </p:set>
                                    <p:anim calcmode="lin" valueType="num">
                                      <p:cBhvr>
                                        <p:cTn id="46"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6" y="368660"/>
            <a:ext cx="8865984" cy="3671005"/>
          </a:xfrm>
          <a:prstGeom prst="rect">
            <a:avLst/>
          </a:prstGeom>
        </p:spPr>
        <p:txBody>
          <a:bodyPr wrap="square">
            <a:spAutoFit/>
          </a:bodyPr>
          <a:lstStyle/>
          <a:p>
            <a:pPr algn="ctr" rtl="1">
              <a:lnSpc>
                <a:spcPct val="150000"/>
              </a:lnSpc>
              <a:spcBef>
                <a:spcPts val="600"/>
              </a:spcBef>
              <a:spcAft>
                <a:spcPts val="0"/>
              </a:spcAft>
            </a:pPr>
            <a:r>
              <a:rPr lang="fa-IR" sz="400" dirty="0">
                <a:latin typeface="Calibri" panose="020F0502020204030204" pitchFamily="34" charset="0"/>
                <a:ea typeface="Calibri" panose="020F0502020204030204" pitchFamily="34" charset="0"/>
                <a:cs typeface="B Nazanin" panose="00000400000000000000" pitchFamily="2" charset="-78"/>
              </a:rPr>
              <a:t>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س148)دریافت اضافه کار بااین توجیه که درتایم کاری خودبه اندازه دونفرکارکرده ام ولذااستحقاق این حقوق رادارم؟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ج)دريافت اضافه كار در مقابل انجام كار است ، لذا در صورتي كه در خارج وقت اداري كار اضافه انجام نشده باشد ، هر چند در وقت اداري بيشتر از عرف معمول كار كرده باشد ، دريافت اضافه كار جايز نيست.</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3268678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6" y="368660"/>
            <a:ext cx="8865984" cy="4072910"/>
          </a:xfrm>
          <a:prstGeom prst="rect">
            <a:avLst/>
          </a:prstGeom>
        </p:spPr>
        <p:txBody>
          <a:bodyPr wrap="square">
            <a:spAutoFit/>
          </a:bodyPr>
          <a:lstStyle/>
          <a:p>
            <a:pPr algn="ctr" rtl="1">
              <a:lnSpc>
                <a:spcPct val="150000"/>
              </a:lnSpc>
              <a:spcAft>
                <a:spcPts val="80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س149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بعضي افرادبعدازوقت اداری برای اضافه کاری به‌طور ناقص  ميمانند ولی به شكل كامل و يا بيشتر مي‌گيرند؛ مسئوليت پرداخت‌كننده (فرمانده) و دريافت‌كننده در موارد يادشده چيست؟                                                          </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Aft>
                <a:spcPts val="80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حقوق و اضافه‌كار افراد بايد مطابق قوانين‌ومقررات پرداخت شود و كساني‌كه به‌طور ناقص مي‌ايستند و به‌شكل كامل اضافه‌كاري دريافت مي‌كنند آن مبلغ اضافي را ضامن‌اند و بايد به بيت‌المال عودت دهند. فرماندهي نيز بايد بر‌اساس مقررات مربوط عمل نمايد، درغيراين‌صورت مسئول است.</a:t>
            </a: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2162052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89624"/>
            <a:ext cx="8640960" cy="419807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en-US" dirty="0"/>
              <a:t> </a:t>
            </a:r>
          </a:p>
          <a:p>
            <a:pPr algn="ctr" rtl="1">
              <a:lnSpc>
                <a:spcPct val="150000"/>
              </a:lnSpc>
              <a:spcBef>
                <a:spcPct val="20000"/>
              </a:spcBef>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س150)باتوجه به اينكه حقوقم، زندگي‌ام را تأمين نمي‌كند؛ لذا پس از وقت اداري به‌عنوان اضافه‌كار مي‌مانم ولي كار مفيدي انجام نمي‌دهم،آيا وجوه دريافتي ازاين‌بابت حلال است يا خير؟                                                                       </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spcBef>
                <a:spcPct val="20000"/>
              </a:spcBef>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ج) بر فرض سؤال، اضافه‌كاري وجه شرعي ندارد و وجوهي كه بابت آن دريافت مي‌كنيد اشكال دارد.</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34235092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589072"/>
          </a:xfrm>
          <a:prstGeom prst="rect">
            <a:avLst/>
          </a:prstGeom>
        </p:spPr>
        <p:txBody>
          <a:bodyPr wrap="square">
            <a:spAutoFit/>
          </a:bodyPr>
          <a:lstStyle/>
          <a:p>
            <a:pPr algn="ctr" rtl="1">
              <a:lnSpc>
                <a:spcPct val="150000"/>
              </a:lnSpc>
              <a:spcBef>
                <a:spcPct val="20000"/>
              </a:spcBef>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
        <p:nvSpPr>
          <p:cNvPr id="3" name="Rectangle 2"/>
          <p:cNvSpPr/>
          <p:nvPr/>
        </p:nvSpPr>
        <p:spPr>
          <a:xfrm>
            <a:off x="431540" y="474345"/>
            <a:ext cx="8544928" cy="5078313"/>
          </a:xfrm>
          <a:prstGeom prst="rect">
            <a:avLst/>
          </a:prstGeom>
        </p:spPr>
        <p:txBody>
          <a:bodyPr wrap="square">
            <a:spAutoFit/>
          </a:bodyPr>
          <a:lstStyle/>
          <a:p>
            <a:pPr algn="ctr" rtl="1">
              <a:lnSpc>
                <a:spcPct val="150000"/>
              </a:lnSpc>
            </a:pPr>
            <a:r>
              <a:rPr lang="fa-IR" dirty="0"/>
              <a:t>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امام رضا علیه السلام برائت از ويژه سازان اموال عمومى مسلمانان بر خود راازجمله شرايط اسلام راستين دانسته ،می فرماید:« وَالْبَراءَةُ مِنَ الَذينَ ظَلَمُوا آلَ مُحَمَّدٍ عليهم السلام... والْبَراءَةُ مِنَ الناكِثينَ وَ القاسطينَ وَ الْمارِقين ... وَالْبَراءَةُ مِنْ أهْلِ الاْسْتِئثار ... . »(عيون أخبار الرضا، ج 2، ص 126) </a:t>
            </a:r>
          </a:p>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بيزارى از كسانى كه به آل محمّد عليهم السلام ظلم روا داشتند ... و برائت از پيمان شكنان و منحرفان و مرتدان ... و برائت از ويژه سازان اموال عمومى مسلمانان بر خود، ... از شرايط اسلام راستين است. </a:t>
            </a:r>
          </a:p>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عبداللّه بن زمعة ـ كه شيعه ى مولا على عليه السلام بود ـ هنگام خلافت حضرت، به خدمتش رفت و مالى از او درخواست كرد. حضرت در پاسخ فرمود: إنَّ هذَا الْمَالَ لَيْسَ لى وَ لالَكَ، وَ إنَّما هُوَ فيء لِلْمُسْلِمينَ، وَ جَلْبُ أسْيَافِهِمْ.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فَإنْ شَرِكْتَهُمْ فى حَرْبِهِمْ، كانَ لَكَ مِثْلُ حَظِّهِمْ، وَ إلاّ فَجَناةُ أيْدِيهمْ، لا تَكُونُ لِغَيْرِ أفْواهِهِمْ. </a:t>
            </a:r>
            <a:endPar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نهج البلاغه، خطبه 232.) </a:t>
            </a:r>
          </a:p>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اين مال، نه از آنِ من است و نه از آنِ تو؛ بلكه آن، غنيمت مسلمانان است. اين، مالى است كه به ضرب شمشير آنان، فراهم گرديده است. پس اگر در نبرد آنان شركت داشته اى، سهمى به اندازه ى بهره ى آنان دارى؛ اگر نه، ميوه ى چيده شده به دست آنان، لقمه اى براى دهان هاى ديگران نيست. </a:t>
            </a:r>
          </a:p>
        </p:txBody>
      </p:sp>
    </p:spTree>
    <p:extLst>
      <p:ext uri="{BB962C8B-B14F-4D97-AF65-F5344CB8AC3E}">
        <p14:creationId xmlns:p14="http://schemas.microsoft.com/office/powerpoint/2010/main" val="1579514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630"/>
            <a:ext cx="9144000" cy="4525963"/>
          </a:xfrm>
        </p:spPr>
        <p:txBody>
          <a:bodyPr>
            <a:noAutofit/>
          </a:bodyPr>
          <a:lstStyle/>
          <a:p>
            <a:pPr marL="0" indent="0" algn="ctr">
              <a:lnSpc>
                <a:spcPct val="150000"/>
              </a:lnSpc>
              <a:buNone/>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س151)آيا ماندن در محل كار بابت اضافه كاري بدون انجام كار مفيد مجاز است؟                                                                                   ج)مجوز دريافت اضافه كاري، كار اضافه است نه اضافه حضور در محل خدمت، لذا حضور بدون دستور مسئول و يا حضور بدون انجام كار، مجوّز براي دريافت اضافه كار نيست.</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42289958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593685"/>
            <a:ext cx="8415935"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س152)آيا گرفتن اضافه حقوق (اضافه كاري) براي كسي كه اضافه كاري نداشته جايز است؟</a:t>
            </a: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ج)گرفتن اضافه كاري بايد در برابر كار اضافه باشد و هرگونه اقدام صوري و غيرواقعي جايز نيست، مگر آنكه مسئول مافوق شرعاً اختياراتي نسبت به پرداخت وجه اضافه داشته باشد و اسم آن را اضافه كار بگذارد.  </a:t>
            </a:r>
            <a:endPar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مستفادسوال 1976 اجوبه</a:t>
            </a: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س153)اگر كسي در وقت اداري به نحو احسن مسئوليت كار خود را انجام ندهد و بعد از وقت اداري انجام دهد، آيا اضافه‌كار به نامبرده تعلق مي‌گيرد؟                                                                            </a:t>
            </a: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ج) اگر کار مورد سؤال در وقت اداری قابل انجام باشد، اضافه‌کاری تعلق نمی‌گیرد</a:t>
            </a:r>
            <a:r>
              <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endPar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(استفتاءات جدید،احکام کاردرموسسات دولتی،سایت آی آر)</a:t>
            </a: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1201818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503675"/>
            <a:ext cx="8820980"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س154) درمواردی که سقف اضافه كار پرسنل سپاه به  بيش از يكصد و بيست ساعت مي‌رسد ،آيا مي‌توان به جاي هر 7 يا 8 ساعت اضافة پرداخت نشده از يك روز مرخصي استفاده شود؟                                                                                                                                             ج) پرسنل فقط استحقاق دريافت وجه به ميزان ساعت اضافه كار را دارند و استفاده از مرخصي در عوض آن وجه قانوني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س155)آيا مي‌توان‌اضافة پرداخت نشده را در ماه‌هاي ديگر كه اضافه كار به120 ساعت نمي‌رسد محاسبه و دريافت كرد؟                                                                                                              ج)اضافه كار مربوط به هر ماه به ميزان همان ماه قابل پرداخت مي‌باشد.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3350937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818710"/>
            <a:ext cx="8280920"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س156</a:t>
            </a: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آیا با توجه به شرایط مشکل اقتصادی و نیاز به پول اضافه کاری، کسی کار خود را به شکلی انجام دهد که به ساعات اضافه کاری کشیده شود و یا با وجود نداشتن کار در اداره، تا آخر ساعت اداری بماند حکم شرعی آن چیست؟                                                                                                  ج)کسی که کار برای اضافه کاری نداشته باشد یا عمدا کار را به تاخیر بیندازد تا اضافه کاری کند، جایز نیست. آنچه سازمان  اجازه داده ، در صورتی است که در اثر زیاد بودن کار نتواند در ساعت اداری کار را تمام کند . برای تمام کردن کار می تواند در غیر ساعت اداری اضافه کاری کند اما اگر کسی کاری نداشته باشد اما اضافه کاری بکند تا کسب در آمدی بیش تر داشته باشد یا در ساعات اداری عمدا کار را تمام نکند و کم کاری کند تا کار برای اضافه کاری داشته باشد، جایز نیست. حقوقی که در برابر این نوع اضافه کاری می گیرد ،حلال نمی باشد . به مقداری که حقوق اضافه کاری می گیرد ،نسبت به شرکت ضامن می باشد </a:t>
            </a: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a:p>
            <a:pPr marL="0" indent="0" algn="ctr">
              <a:lnSpc>
                <a:spcPct val="150000"/>
              </a:lnSpc>
              <a:buNone/>
            </a:pP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(مستفاداجوبه الاستفتاآت، سؤال 1976 .)</a:t>
            </a: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512125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540" y="368660"/>
            <a:ext cx="8280920" cy="6358792"/>
          </a:xfrm>
          <a:prstGeom prst="rect">
            <a:avLst/>
          </a:prstGeom>
        </p:spPr>
        <p:txBody>
          <a:bodyPr wrap="square">
            <a:spAutoFit/>
          </a:bodyPr>
          <a:lstStyle/>
          <a:p>
            <a:pPr algn="r" rtl="1">
              <a:lnSpc>
                <a:spcPct val="107000"/>
              </a:lnSpc>
              <a:spcBef>
                <a:spcPts val="600"/>
              </a:spcBef>
              <a:spcAft>
                <a:spcPts val="0"/>
              </a:spcAft>
            </a:pPr>
            <a:r>
              <a:rPr lang="en-US" sz="300" dirty="0">
                <a:latin typeface="Calibri" panose="020F0502020204030204" pitchFamily="34" charset="0"/>
                <a:ea typeface="Calibri" panose="020F0502020204030204" pitchFamily="34" charset="0"/>
                <a:cs typeface="B Nazanin" panose="00000400000000000000" pitchFamily="2" charset="-78"/>
              </a:rPr>
              <a:t> </a:t>
            </a:r>
            <a:endParaRPr lang="en-US" sz="1400" dirty="0">
              <a:latin typeface="Calibri" panose="020F0502020204030204" pitchFamily="34" charset="0"/>
              <a:ea typeface="Calibri" panose="020F0502020204030204" pitchFamily="34" charset="0"/>
              <a:cs typeface="Arial" panose="020B0604020202020204" pitchFamily="34" charset="0"/>
            </a:endParaRPr>
          </a:p>
          <a:p>
            <a:pPr algn="r" rtl="1">
              <a:spcAft>
                <a:spcPts val="0"/>
              </a:spcAft>
            </a:pPr>
            <a:r>
              <a:rPr lang="fa-IR" sz="800" dirty="0">
                <a:latin typeface="Calibri" panose="020F0502020204030204" pitchFamily="34" charset="0"/>
                <a:ea typeface="Calibri" panose="020F0502020204030204" pitchFamily="34" charset="0"/>
                <a:cs typeface="B Nazanin" panose="00000400000000000000" pitchFamily="2" charset="-78"/>
              </a:rPr>
              <a:t> </a:t>
            </a:r>
            <a:endParaRPr lang="en-US" sz="1600" dirty="0">
              <a:latin typeface="Times New Roman" panose="02020603050405020304" pitchFamily="18" charset="0"/>
              <a:ea typeface="Times New Roman" panose="02020603050405020304" pitchFamily="18" charset="0"/>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س157) شخصي در مرخصي، استراحت جانبازي يا نگهباني بسر مي برد و چون در مدت نبود كار اداريش باقي مي ماند آيا مي تواند در وقت اداري در محل كار حاضر و براي خود اضافه كاري ثبت و هزينه آن را دريافت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 ) اگر روز مرخصي جانبازي معين باشد و در آن روز با درخواست مسئولين براي انجام كار اضافه كسي اضافه بماند، مي تواند اضافه كار حساب نمايد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spcAft>
                <a:spcPts val="0"/>
              </a:spcAft>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س158) اضافه كاري ارائه شده از سوي افراد بعلت كمبود بودجه توسط مسئوليت يك دوم محاسبه و پرداخت مي شود و ذخيره نيز نمي شود بنابراين آيا افراد براي اينكه به حق خود برسند مي توانند ساعت را دو برابر ثبت نمايند؟                                                                                                          ج ) ثبت زمان اضافه كار در حقيقت اظهار كتبي خلاف واقع است و شرعاً جايز نيست و براي حلّ مشكل مذكور مسئولين بايد چاره انديشي نمايند.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1043516020"/>
      </p:ext>
    </p:extLst>
  </p:cSld>
  <p:clrMapOvr>
    <a:masterClrMapping/>
  </p:clrMapOvr>
  <p:transition spd="slow">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0" y="323655"/>
            <a:ext cx="8685964" cy="5078313"/>
          </a:xfrm>
          <a:prstGeom prst="rect">
            <a:avLst/>
          </a:prstGeom>
        </p:spPr>
        <p:txBody>
          <a:bodyPr wrap="square">
            <a:spAutoFit/>
          </a:bodyPr>
          <a:lstStyle/>
          <a:p>
            <a:pPr rtl="1"/>
            <a:r>
              <a:rPr lang="fa-IR" dirty="0"/>
              <a:t> </a:t>
            </a:r>
            <a:endParaRPr lang="en-US" dirty="0"/>
          </a:p>
          <a:p>
            <a:pPr rtl="1"/>
            <a:r>
              <a:rPr lang="en-US" dirty="0"/>
              <a:t>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2/18-دریافت اضافه کاری برای طی مسیر منزل تامحل کار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س159) آیاصرف وقت براي اياب و ذهاب به محل كار جزو وقت اداري اگرسازمان قول داده باشدکه مسکن مراتامین نماید ولی تامین ننموده ولذافاصله منزل تامحل کارم زیاداست ، آیا مجازم حدوددو، سه ساعتی را كه بين محل كار و خانه طی می کنم به عنوان اضافه كاري براي خود حساب كنم و پول آن را دريافت نمایم؟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ج)صرف وقت براي اياب و ذهاب به محل كار جزو وقت اداري و يا اضافه كاري محسوب نمي‌شود، مگر آنكه مسئول مربوط جهت جبران آن مبلغي را با عنواني كه قانوناً مجاز باشد براي او در نظر بگيرد.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1664117310"/>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 calcmode="lin" valueType="num">
                                      <p:cBhvr>
                                        <p:cTn id="39"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656565" y="218551"/>
            <a:ext cx="8100899"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3/18-نماز وصرف نهاردروقت اضافه کاری</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س160) در ساعات اضافه كاري ، صرف نهار و چاي چه حکمی داردآیا بايد از ساعات اضافه کاری کسرگردد؟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 دريافت اضافه كار شرعاً بايد در مقابل كار اضافه باشد و جزئيات آن تابع ضوابط و مقررات است و هرگونه اقدام خارج از ضابطه جايز نيست.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درصورت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عدم ضابطه خاص دراين مورد شرعاً بايد احتياط نموده وبه قدر متيقن كاراضافه، اضافه كار دريافت نمايد.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س161) خواندن نماز در وقت اضافه كار در حالي كه بعد از اتمام اضافه كاري هنوز وقت شرعي براي بجا آوردن نماز باقي مانده چه حكمي دارد؟                                                                                                                                                ج)اگر اقامه نماز در وقت اضافه كار، در خلال انجام كار صورت بگيرد، اشكال ندارد.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10400201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5" y="628650"/>
            <a:ext cx="8100900" cy="392415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4/18-اضافه کاری وصرف نهار درمحل کار نه درمنزل</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س162)اگرصرف نهارقانوناجزواضافه کاری محسوب شود آيا تعلق اضافه كار براي خوردن نهار فقط شامل صرف نهار در غذا خوري محل کار مي شود ؟ يا افرادي كه در منزل نهار ميل مي نمايند نيز مي توانند اين ساعت را به عنوان اضافه كار گزارش نمايند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ملاك محاسبه زمان و مدت اضافه كاري حضور در محل كار است مگر آنكه از مسئولين ذي ربط اخذ مجوز گردد.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414310361"/>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3050"/>
            <a:ext cx="8982490" cy="597535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dirty="0" smtClean="0"/>
              <a:t>   </a:t>
            </a:r>
            <a:r>
              <a:rPr lang="fa-IR" sz="2400" b="1" cap="all" dirty="0">
                <a:ln w="0"/>
                <a:solidFill>
                  <a:srgbClr val="002060"/>
                </a:solidFill>
                <a:cs typeface="B Nazanin" pitchFamily="2" charset="-78"/>
              </a:rPr>
              <a:t>س163)در بعضي از جاها رايج است كه ساعات استراحت درخلال اضافه کاری هارا اضافه كاري محاسبه مي كنند، حکم این مسئله چیست؟  </a:t>
            </a:r>
            <a:endParaRPr lang="en-US" sz="2400" b="1" cap="all" dirty="0">
              <a:ln w="0"/>
              <a:solidFill>
                <a:srgbClr val="002060"/>
              </a:solidFill>
              <a:cs typeface="B Nazanin" pitchFamily="2" charset="-78"/>
            </a:endParaRPr>
          </a:p>
          <a:p>
            <a:pPr marL="0" indent="0" algn="ctr">
              <a:lnSpc>
                <a:spcPct val="150000"/>
              </a:lnSpc>
              <a:buNone/>
            </a:pPr>
            <a:r>
              <a:rPr lang="fa-IR" sz="2400" b="1" cap="all" dirty="0">
                <a:ln w="0"/>
                <a:solidFill>
                  <a:srgbClr val="002060"/>
                </a:solidFill>
                <a:cs typeface="B Nazanin" pitchFamily="2" charset="-78"/>
              </a:rPr>
              <a:t>ج) استفاده از اضافه كار بدون انجام كار اضافه، صورت شرعي ندارد، مگر آنكه مسئول مربوط قانوناً مجاز به اعطاء چيزي به كاركنان به اسم، اضافه كار باشد</a:t>
            </a:r>
            <a:r>
              <a:rPr lang="fa-IR" sz="2400" b="1" cap="all" dirty="0" smtClean="0">
                <a:ln w="0"/>
                <a:solidFill>
                  <a:srgbClr val="002060"/>
                </a:solidFill>
                <a:cs typeface="B Nazanin" pitchFamily="2" charset="-78"/>
              </a:rPr>
              <a:t>.</a:t>
            </a:r>
          </a:p>
          <a:p>
            <a:pPr marL="0" indent="0" algn="ctr">
              <a:lnSpc>
                <a:spcPct val="150000"/>
              </a:lnSpc>
              <a:buNone/>
            </a:pPr>
            <a:r>
              <a:rPr lang="fa-IR" sz="2400" b="1" cap="all" dirty="0" smtClean="0">
                <a:ln w="0"/>
                <a:solidFill>
                  <a:srgbClr val="002060"/>
                </a:solidFill>
                <a:cs typeface="B Nazanin" pitchFamily="2" charset="-78"/>
              </a:rPr>
              <a:t>  </a:t>
            </a:r>
            <a:endParaRPr lang="en-US" sz="2400" b="1" cap="all" dirty="0">
              <a:ln w="0"/>
              <a:solidFill>
                <a:srgbClr val="002060"/>
              </a:solidFill>
              <a:cs typeface="B Nazanin" pitchFamily="2" charset="-78"/>
            </a:endParaRPr>
          </a:p>
          <a:p>
            <a:pPr marL="0" indent="0" algn="ctr">
              <a:lnSpc>
                <a:spcPct val="150000"/>
              </a:lnSpc>
              <a:buNone/>
            </a:pPr>
            <a:r>
              <a:rPr lang="fa-IR" sz="2400" b="1" cap="all" dirty="0">
                <a:ln w="0"/>
                <a:solidFill>
                  <a:srgbClr val="002060"/>
                </a:solidFill>
                <a:cs typeface="B Nazanin" pitchFamily="2" charset="-78"/>
              </a:rPr>
              <a:t>س164)چه افرادی مجازبه استفاده ازنهار محل کارهستند؟    </a:t>
            </a:r>
            <a:endParaRPr lang="en-US" sz="2400" b="1" cap="all" dirty="0">
              <a:ln w="0"/>
              <a:solidFill>
                <a:srgbClr val="002060"/>
              </a:solidFill>
              <a:cs typeface="B Nazanin" pitchFamily="2" charset="-78"/>
            </a:endParaRPr>
          </a:p>
          <a:p>
            <a:pPr marL="0" indent="0" algn="ctr">
              <a:lnSpc>
                <a:spcPct val="150000"/>
              </a:lnSpc>
              <a:buNone/>
            </a:pPr>
            <a:r>
              <a:rPr lang="fa-IR" sz="2400" b="1" cap="all" dirty="0">
                <a:ln w="0"/>
                <a:solidFill>
                  <a:srgbClr val="002060"/>
                </a:solidFill>
                <a:cs typeface="B Nazanin" pitchFamily="2" charset="-78"/>
              </a:rPr>
              <a:t>ج) كساني كه به خاطر نياز سازمان به انجام كار بيشتر مجبور به اضافه كاري مي باشند و لازم است بعد از وقت اداري كار اضافه انجام دهند مي توانند از غذاي سازمان استفاده كنند.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120215094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273050"/>
            <a:ext cx="8910990" cy="597535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س165)درجاهایی که کارکنان که به علت مأموريت‌هاي متعدد سقف اضافه كار پرسنل بيش از مقدارمقرری است که سپاه اضافة آنرا پرداخت مي‌نمايد.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000" b="1" cap="all" dirty="0">
                <a:ln w="0"/>
                <a:solidFill>
                  <a:srgbClr val="7030A0"/>
                </a:solidFill>
                <a:cs typeface="B Nazanin" pitchFamily="2" charset="-78"/>
              </a:rPr>
              <a:t>الف: آيا مي‌توان به جاي هر 7 يا 8 ساعت اضافة پرداخت نشده از يك روز مرخصي استفاده شود؟ </a:t>
            </a:r>
            <a:endParaRPr lang="en-US" sz="2000" b="1" cap="all" dirty="0">
              <a:ln w="0"/>
              <a:solidFill>
                <a:srgbClr val="7030A0"/>
              </a:solidFill>
              <a:cs typeface="B Nazanin" pitchFamily="2" charset="-78"/>
            </a:endParaRPr>
          </a:p>
          <a:p>
            <a:pPr marL="0" indent="0" algn="ctr">
              <a:lnSpc>
                <a:spcPct val="150000"/>
              </a:lnSpc>
              <a:buNone/>
            </a:pPr>
            <a:r>
              <a:rPr lang="fa-IR" sz="2000" b="1" cap="all" dirty="0">
                <a:ln w="0"/>
                <a:solidFill>
                  <a:srgbClr val="002060"/>
                </a:solidFill>
                <a:cs typeface="B Nazanin" pitchFamily="2" charset="-78"/>
              </a:rPr>
              <a:t>ب: آيا مي‌توان‌اضافة پرداخت نشده را در ماه‌هاي ديگر كه اضافه كار به120 ساعت نمي‌رسد محاسبه و دريافت كرد؟</a:t>
            </a:r>
            <a:endParaRPr lang="en-US" sz="2000" b="1" cap="all" dirty="0">
              <a:ln w="0"/>
              <a:solidFill>
                <a:srgbClr val="002060"/>
              </a:solidFill>
              <a:cs typeface="B Nazanin" pitchFamily="2" charset="-78"/>
            </a:endParaRPr>
          </a:p>
          <a:p>
            <a:pPr marL="0" indent="0" algn="ctr">
              <a:lnSpc>
                <a:spcPct val="150000"/>
              </a:lnSpc>
              <a:buNone/>
            </a:pPr>
            <a:r>
              <a:rPr lang="fa-IR" sz="2400" b="1" cap="all" dirty="0">
                <a:ln w="0"/>
                <a:solidFill>
                  <a:srgbClr val="7030A0"/>
                </a:solidFill>
                <a:cs typeface="B Nazanin" pitchFamily="2" charset="-78"/>
              </a:rPr>
              <a:t>ج الف) پرسنل فقط استحقاق دريافت وجه به ميزان ساعت اضافه كار را دارند و استفاده از مرخصي در عوض آن وجه قانوني ندارد.  </a:t>
            </a:r>
            <a:endParaRPr lang="en-US" sz="2400" b="1" cap="all" dirty="0">
              <a:ln w="0"/>
              <a:solidFill>
                <a:srgbClr val="7030A0"/>
              </a:solidFill>
              <a:cs typeface="B Nazanin" pitchFamily="2" charset="-78"/>
            </a:endParaRPr>
          </a:p>
          <a:p>
            <a:pPr marL="0" indent="0" algn="ctr">
              <a:lnSpc>
                <a:spcPct val="150000"/>
              </a:lnSpc>
              <a:buNone/>
            </a:pPr>
            <a:r>
              <a:rPr lang="fa-IR" sz="2400" b="1" cap="all" dirty="0">
                <a:ln w="0"/>
                <a:solidFill>
                  <a:srgbClr val="002060"/>
                </a:solidFill>
                <a:cs typeface="B Nazanin" pitchFamily="2" charset="-78"/>
              </a:rPr>
              <a:t>ج ب) اضافه كار مربوط به هر ماه به ميزان همان ماه قابل پرداخت مي‌باشد. </a:t>
            </a:r>
            <a:endParaRPr lang="en-US" sz="2400" b="1" cap="all" dirty="0">
              <a:ln w="0"/>
              <a:solidFill>
                <a:srgbClr val="002060"/>
              </a:solidFill>
              <a:cs typeface="B Nazanin" pitchFamily="2" charset="-78"/>
            </a:endParaRPr>
          </a:p>
          <a:p>
            <a:pPr marL="0" indent="0" algn="ctr">
              <a:lnSpc>
                <a:spcPct val="150000"/>
              </a:lnSpc>
              <a:buNone/>
            </a:pPr>
            <a:r>
              <a:rPr lang="fa-IR" sz="2400" b="1" cap="all" dirty="0">
                <a:ln w="0"/>
                <a:solidFill>
                  <a:srgbClr val="002060"/>
                </a:solidFill>
                <a:cs typeface="B Nazanin" pitchFamily="2" charset="-78"/>
              </a:rPr>
              <a:t>يادآوري: با توجه به عنايت مقام معظم رهبري‌(مدظله‌العالي) مبني بر ضرورت رسيدگي بيشتر پاسداران به امور خانواده و تربيت فرزندان، واگذاري مأموريت و يا كار بيش از حد مصوب خلاف مصالح برادران خواهد بود.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80252530"/>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6545" y="137744"/>
            <a:ext cx="8325925" cy="6705682"/>
          </a:xfrm>
          <a:prstGeom prst="rect">
            <a:avLst/>
          </a:prstGeom>
        </p:spPr>
        <p:txBody>
          <a:bodyPr wrap="square">
            <a:spAutoFit/>
          </a:bodyPr>
          <a:lstStyle/>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5)برخوردبانزدیکان خود وعدم مماشات باآنها درامربیت المال</a:t>
            </a:r>
          </a:p>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امام علیه السلام درمورد درخواست بیجای برادرش عقیل ازبیت المال مسلمین می فرماید:« وَ اللَّهِ لَقَدْ رَأَيْتُ عَقِيلًا وَ قَدْ أَمْلَقَ حَتَّى اسْتَمَاحَنِي مِنْ بُرِّكُمْ صَاعاً وَ رَأَيْتُ صِبْيَانَهُ شُعْثَ الشُّعُورِ غُبْرَ الْأَلْوَانِ مِنْ فَقْرِهِمْ كَأَنَّمَا سُوِّدَتْ وُجُوهُهُمْ بِالْعِظْلِمِ وَ عَاوَدَنِي مُؤَكِّداً وَ كَرَّرَ عَلَيَّ الْقَوْلَ مُرَدِّداً فَأَصْغَيْتُ إِلَيْهِ سَمْعِي فَظَنَّ أَنِّي أَبِيعُهُ دِينِي وَ أَتَّبِعُ قِيَادَهُ مُفَارِقاً طَرِيقَتِي فَأَحْمَيْتُ لَهُ حَدِيدَةً ثُمَّ أَدْنَيْتُهَا مِنْ جِسْمِهِ لِيَعْتَبِرَ بِهَا فَضَجَّ ضَجِيجَ ذِي دَنَفٍ مِنْ أَلَمِهَا وَ كَادَ أَنْ يَحْتَرِقَ مِنْ مِيسَمِهَا فَقُلْتُ لَهُ ثَكِلَتْكَ الثَّوَاكِلُ يَا عَقِيلُ أَ تَئِنُّ مِنْ حَدِيدَةٍ أَحْمَاهَا إِنْسَانُهَا لِلَعِبِهِ وَ تَجُرُّنِي إِلَى نَارٍ سَجَرَهَا جَبَّارُهَا لِغَضَبِهِ أَ تَئِنُّ مِنَ الْأَذَى وَ لَا أَئِنُّ مِنْ لَظَى(خ 224)</a:t>
            </a:r>
          </a:p>
          <a:p>
            <a:pPr algn="ctr" rtl="1">
              <a:lnSpc>
                <a:spcPct val="150000"/>
              </a:lnSpc>
            </a:pP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به خدا قسم عقيل را در اوج فقر ديدم كه يك من گندم از بيت المال شما را از من درخواست داشت، و كودكانش را از پريشانى فقر با موهاى غبار آلود و رنگهاى تيره ديده‏ كه گويى صورتشان را با نيل سياه كرده بودند، عقيل به درخواستش اصرار، و سخنش را تكرار مى‏كرد، من به گفتارش توجه مى‏كردم، و او خيال مى‏كرد كه دينم را به او فروخته، و از راه و روشم دست برداشته و به خواسته‏اش تن مى‏دهم، در اين اثنا آهن پاره‏اى را گداخته و به بدن او نزديك كردم تا مايه عبرتش شود، ناگهان چون ناله بيمار از حرارت آن آهن پاره ناله زد، و نزديك بود از آن آهن گداخته بسوزد، به او گفتم: مادران داغدار بر تو بگريند اى عقيل، آيا تو در برابر آهن پاره‏اى كه انسانى آن را به شوخى و بازى بر افروخته ناله مى‏زنى، ولى مرا به جانب آتشى كه خداوند قهّار به جهت خشم خود افروخته مى‏كشانى آيا تو از اين درد اندك ناله بزنى، و من از آتش سوزنده جهنم ناله نزنم.</a:t>
            </a:r>
          </a:p>
        </p:txBody>
      </p:sp>
    </p:spTree>
    <p:extLst>
      <p:ext uri="{BB962C8B-B14F-4D97-AF65-F5344CB8AC3E}">
        <p14:creationId xmlns:p14="http://schemas.microsoft.com/office/powerpoint/2010/main" val="1701969926"/>
      </p:ext>
    </p:extLst>
  </p:cSld>
  <p:clrMapOvr>
    <a:masterClrMapping/>
  </p:clrMapOvr>
  <p:transition>
    <p:newsflash/>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273050"/>
            <a:ext cx="8640960" cy="597535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solidFill>
                  <a:srgbClr val="002060"/>
                </a:solidFill>
                <a:cs typeface="B Nazanin" pitchFamily="2" charset="-78"/>
              </a:rPr>
              <a:t>س166)با توجه به كمبود منابع مالي جهت واريز اضافه كاري پرسنل، آيا مقام مافوق از لحاظ شرعي و قانوني مجاز است بجاي وجه ريالي، مرخصي تشويقي اعطا كند</a:t>
            </a:r>
            <a:r>
              <a:rPr lang="fa-IR" sz="2800" b="1" cap="all" dirty="0" smtClean="0">
                <a:ln w="0"/>
                <a:solidFill>
                  <a:srgbClr val="002060"/>
                </a:solidFill>
                <a:cs typeface="B Nazanin" pitchFamily="2" charset="-78"/>
              </a:rPr>
              <a:t>؟</a:t>
            </a:r>
          </a:p>
          <a:p>
            <a:pPr marL="0" indent="0" algn="ctr">
              <a:lnSpc>
                <a:spcPct val="150000"/>
              </a:lnSpc>
              <a:buNone/>
            </a:pPr>
            <a:r>
              <a:rPr lang="fa-IR" sz="2800" b="1" cap="all" dirty="0" smtClean="0">
                <a:ln w="0"/>
                <a:solidFill>
                  <a:srgbClr val="002060"/>
                </a:solidFill>
                <a:cs typeface="B Nazanin" pitchFamily="2" charset="-78"/>
              </a:rPr>
              <a:t>ج</a:t>
            </a:r>
            <a:r>
              <a:rPr lang="fa-IR" sz="2800" b="1" cap="all" dirty="0">
                <a:ln w="0"/>
                <a:solidFill>
                  <a:srgbClr val="002060"/>
                </a:solidFill>
                <a:cs typeface="B Nazanin" pitchFamily="2" charset="-78"/>
              </a:rPr>
              <a:t>) در صورت كمبود مالي مسئولين مربوط مي توانند با مرخصي تشويقي ايام اضافه‌كاري را جبران كنند. (بند الف ماده 113 آئين نامه انضباطي)</a:t>
            </a:r>
            <a:endParaRPr lang="en-US" sz="2800" b="1" cap="all" dirty="0">
              <a:ln w="0"/>
              <a:solidFill>
                <a:srgbClr val="002060"/>
              </a:solidFill>
              <a:cs typeface="B Nazanin" pitchFamily="2" charset="-78"/>
            </a:endParaRPr>
          </a:p>
        </p:txBody>
      </p:sp>
    </p:spTree>
    <p:extLst>
      <p:ext uri="{BB962C8B-B14F-4D97-AF65-F5344CB8AC3E}">
        <p14:creationId xmlns:p14="http://schemas.microsoft.com/office/powerpoint/2010/main" val="3934865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273050"/>
            <a:ext cx="8640960" cy="597535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س167)جديداً طبق ابلاغيه سپاه شخص حق ندارد بيش از 15 روز از مرخصي استحقاقي خود را ذخيره نمايد و در صورت عدم استقبال معادل ريالي آن هم پرداخت نمي گردد، در بعضي از موارد كه اين عدم استفاده به علت منع از مرخصي از طرف مسئول بوده است، اين وجه در قالب اضافه كار به او داده مي شود، مثلاً شخص كه 10 روز از مرخصي او مانده به علت منع مسئول، 80 ساعت اضافه كار به او مي دهند؛ آيا دريافت اين وجه اشكال شرعي ندارد؟ آيا مسئول رده يا مسئول سازمان حق چنين كاري را دارند؟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ج)این گونه اموربستگی به ضوابط ومقررات مربوطه داردو جايز نيست بر خلاف ضوابط و مقررات  اقدام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63660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6" y="450850"/>
            <a:ext cx="8549366" cy="520911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 168) آيا فرماندهان ، رؤسا و مديران مجازند براي تشويق كاركنان ساعات اضافه‌كاري آنان را بيش‌از مقدار واقعي منظور نمايند؟درصورت منفی بودن پاسخ،حکم اضافه کاری های قبلی چه می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ج) محاسبة غيرواقعي و دريافت پول دربرابر ساعات اضافه‌كاري غيرواقعي جايز نيست و بايد پول‌هاي دريافت شده كه بيش‌از استحقاق فرد بوده، بازگردانده شود، مگراينكه قانوني وجود داشته باشد كه اين اختيار را به فرمانده يا مسئول داده باشد که ساعات اضافه كاري كارمندي را بیش ازمقدارواقعی منظورنماید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2342800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6605" y="728700"/>
            <a:ext cx="7380820" cy="4525963"/>
          </a:xfrm>
        </p:spPr>
        <p:txBody>
          <a:bodyPr>
            <a:noAutofit/>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س169)اگر فرمانده يا مسئول قسمت ميزان اضافه كاري فرد را افزايش دهد يعني مثلاً اگر فرد در يك مأموريت 5 ساعت اضافه كار انجام دهد ، 5 ساعت را 7 ساعت اعمال نماید حقوق و مزاياي فرد از نظر شرعي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ج)پرداخت و دريافت اضافه كار بدون انجام كار اضافه ، جايز نيست مگر آنكه پرداخت كننده به طور خاص مجوز اعطاء چيزي به اسم اضافه كار داشته باشند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a:t>
            </a:r>
          </a:p>
          <a:p>
            <a:pPr marL="0" indent="0"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مستفادسوال 1976 اجوبه)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4174760092"/>
      </p:ext>
    </p:extLst>
  </p:cSld>
  <p:clrMapOvr>
    <a:masterClrMapping/>
  </p:clrMapOvr>
  <p:transition spd="slow">
    <p:push dir="u"/>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233645"/>
            <a:ext cx="8370670"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20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 170) اگر فرماندهي يا رده‌اي بدون حضور فرد در محل كار هر ماه مبلغي را براي پاداش يا اضافه‌كاري در نظر بگيرد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marL="0" indent="0" algn="ctr">
              <a:lnSpc>
                <a:spcPct val="20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ج) پرداخت پاداش يا اضافه‌كاري بايد مطابق ضوابط و مقررات مربوطه باشد در غير اين صورت جايز نيست و موجب ضمان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310761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863715"/>
            <a:ext cx="8325925" cy="434594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س171)بعضی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از همكاران در مناطقی خدمت مي كنند كه طبق قانون، مرخصي بيشتري به آنان تعلق مي گيرد اما به علت حجم مأموريت و حساسيت كار، فرماندهان اجازه استفاده از اين حق قانوني را به آنان نمي دهند آيا فرماندهان يا رده بالاتر، مي توانند در قالب اضافه كار يا حق مأموريت، جبران نمایند؟وآیا حق الناسی متوجه مسئولین می شود؟                                                                                                                    ج)اولا: پرداخت وجه به هر عنوان بايد مطابق ضوابط و مقررات و يا اختيارات قانوني باشد، و تنظيم سند صوري نيز به هيچ وجه جايز نيست.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وثانیا: اگر فرماندهان و مسئولين مجاز و مختار هستند كه در صورت ضرورت كار و مأموريت، مرخصي كاركنان را لغو كنند، شرعاً ضامن نيستند، ولي اگر مجاز نباشند شرعاً ضامن هستند و بايد شخصاً جبران نمايند، نه از پول سازمان.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35689914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2735" y="548680"/>
            <a:ext cx="8679753" cy="2862322"/>
          </a:xfrm>
          <a:prstGeom prst="rect">
            <a:avLst/>
          </a:prstGeom>
          <a:noFill/>
        </p:spPr>
        <p:txBody>
          <a:bodyPr wrap="square" rtlCol="1">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5/18-تبدیل اضافه کاربه بن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س172)پرداخت اضافه كار نيروها به صورت بن خريد كالا از فروشگاه سپاه چه حکمی دارد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ج)بطور</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كلي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جابجائي حق و حقوق قانوني كاركنان مانند اضافه كار و امثال آن بدون مجوّز قانون و رضايت خود آنان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213988964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882650" y="218715"/>
            <a:ext cx="7556500" cy="58554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6/18-استراحت یاخواب حین اضافه کاری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س173)كسي كه بعد از وقت اداري و به خاطر انجام كارهاي معوقه در سر كار مي ماند و اصطلاحاً اضافه كاري مي كند، اگر به دليل خستگي، مدت زماني را (در حد متعارف) استراحت نمايد آيا جایزاست؟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دريافت اضافه كار در مقابل انجام كار است، لذا استراحت در خلال اضافه كار جايز نيست ،  ولی چنانچه خوابيدن به مقدار ضرورت و نياز در ساعات اضافه كاري منافات با مأموريت و وظيفه اداري نداشته باشد،  اشكال ندارد.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56651672"/>
      </p:ext>
    </p:extLst>
  </p:cSld>
  <p:clrMapOvr>
    <a:masterClrMapping/>
  </p:clrMapOvr>
  <p:transition>
    <p:wheel/>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6604" y="998730"/>
            <a:ext cx="7605845" cy="4562788"/>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س174) آيامداومت کاری برای کارکنان خارج ازوقت اداری درقالب اضافه کاری واجب است ؟مسئوليت سازمان در قبال اين امرچیست؟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ج)اگر مداومت كاري در خارج از وقت اداري از وظايف سازماني يا در راستاي اجراي دستورات مافوق باشد حضور واجب است و بر مسولان و فرماندهان نيز لازم است در حد وظيفه قانوني خود براي استيفاي حقوق نيروهاي تحت امر اقدام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p:txBody>
      </p:sp>
    </p:spTree>
    <p:extLst>
      <p:ext uri="{BB962C8B-B14F-4D97-AF65-F5344CB8AC3E}">
        <p14:creationId xmlns:p14="http://schemas.microsoft.com/office/powerpoint/2010/main" val="354865031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6525" y="728700"/>
            <a:ext cx="8489950" cy="520911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7/18-اضافه کاری بدون پرداخت حقوق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175) احضار كاركنان در روزهاي تعطيل و درخواست براي اضافه‌كاري آنها پس از وقت اداري بدون پرداخت اضافه کاری و مزايا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خدمت كاركنان به‌صورت شيفت باشد اضافه‌كار تعلق نمي‌گيرد هرچند در روزهاي تعطيل باشد؛ اما چنانچه خدمت همه‌روزه است، احضار كاركنان بايد با رعايت مقررات باشد كه اگر مصداق اضافه‌كار است حقّ اضافه‌كاري آنان پرداخت 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380175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575" y="593685"/>
            <a:ext cx="7650849" cy="3924151"/>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6)مصرف بجا وبموقع ازبیت المال </a:t>
            </a: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دراهتمام امام نسبت به بیت المال واردشده است که«  إنَّ عليا كان يَكنِسُ بيت المال كُلّ يَومِ جُمُعَةٍ ثُمَّ ينضَحُهُ بالماء، ثُمّ يُصَلّى فيه ركعَتين، ثُمَّ يقول: تَشْهدانِ لى يَوْمَ الْقِيامَة. »( وسائل الشيعة، ج 11، ص 83.) </a:t>
            </a: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حضرت روزهاى جمعه، بيت المال را جارو مى زد و در آن آب مى پاشيد و دو ركعت نماز مى گزاردو مى فرمود: اين «دو ركعت نماز» شاهدند [كه من، بيت المال را به موقع، در ميان مسلمانان تقسيم كردم]. </a:t>
            </a:r>
          </a:p>
        </p:txBody>
      </p:sp>
    </p:spTree>
    <p:extLst>
      <p:ext uri="{BB962C8B-B14F-4D97-AF65-F5344CB8AC3E}">
        <p14:creationId xmlns:p14="http://schemas.microsoft.com/office/powerpoint/2010/main" val="5994173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593685"/>
            <a:ext cx="8627984" cy="5257800"/>
          </a:xfrm>
        </p:spPr>
        <p:txBody>
          <a:bodyPr>
            <a:noAutofit/>
          </a:bodyPr>
          <a:lstStyle/>
          <a:p>
            <a:pPr marL="0" indent="0"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8/18-اضافه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کاری حین افسر جانشینی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س176) اگر فرد در زماني كه افسر جانشين يا افسر نگهبان است به اتاق خود مراجعه كند و امور اداري انجام دهد آيا مي تواند اضافه كاري دريافت كند؟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ج)گرفتن اضافه‌كاري تابع ضوابط و مقررات است، اگر در دستورالعمل اضافه‌كاري ماندن در محل كار بعنوان مسئول شب كار اضافه محسوب مي‌شود، دريافت اضافه كاري اشكال ندارد. از مسئولين مربوطه سؤال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5418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530" y="0"/>
            <a:ext cx="9027494" cy="4525963"/>
          </a:xfrm>
        </p:spPr>
        <p:txBody>
          <a:bodyPr>
            <a:noAutofit/>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9/18-اضافه</a:t>
            </a:r>
            <a:r>
              <a:rPr lang="fa-IR" b="1" dirty="0"/>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کاری بافرض انجام ندادن کاردروقت اداری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 17) بعضي از كاركنان، امور اداري را در ساعات كاري انجام نداده و به كار‌هاي شخصي خود مي‌پردازند و بعد از ساعات اداري به عنوان اضافه كار، امور محوله را انجام مي‌دهند آيا مبلغ اضافه كاري كه دريافت مي‌كند جایزاست؟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ج)كاركنان سازمان در ساعات اداري بايد مشغول كار اداري يا آمادة انجام آن باشند؛ لذا نسبت به ساعاتي كه به كار‌هاي شخصي پرداخته‌اند استحقاق حقوق را ندارند، و بايد به بيت‌المال عودت داده شود، مگر اينكه طبق قانون، مرخصي گرفته باشند.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8245124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3642" y="638690"/>
            <a:ext cx="8496944" cy="3356303"/>
          </a:xfrm>
          <a:prstGeom prst="rect">
            <a:avLst/>
          </a:prstGeom>
          <a:noFill/>
        </p:spPr>
        <p:txBody>
          <a:bodyPr wrap="square" rtlCol="1">
            <a:spAutoFit/>
          </a:bodyPr>
          <a:lstStyle/>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178) اگركسي در وقت اداري به‌نحواحسن مسئوليت كار خود را انجام ندهد و پس‌از وقت اداري انجام دهد، آيا اضافه‌كار به نامبرده تعلق مي‌گيرد؟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Bef>
                <a:spcPct val="20000"/>
              </a:spcBef>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كار‌نكردن در ساعت اداري جايز نيست واگر كار مورد سوال در وقت اداري قابل انجام باشد، دريافت اضافه كاري جايز نيست</a:t>
            </a:r>
            <a:r>
              <a:rPr lang="fa-IR" dirty="0"/>
              <a:t>. </a:t>
            </a:r>
            <a:endParaRPr lang="en-US" dirty="0"/>
          </a:p>
        </p:txBody>
      </p:sp>
    </p:spTree>
    <p:extLst>
      <p:ext uri="{BB962C8B-B14F-4D97-AF65-F5344CB8AC3E}">
        <p14:creationId xmlns:p14="http://schemas.microsoft.com/office/powerpoint/2010/main" val="25078961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494" y="818710"/>
            <a:ext cx="873097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10/18-اضافه کاری برای اشخاص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س179)اگر فردي مثلاً راننده اي براي انجام امورات شخص ديگر كه كارهاي او كاملاً شخصي و هيچ ارتباطي به امورات اداري ندارد به وظيفه اي كه دارد عمل كند مي تواند اضافه كار دريافت كند يا خير؟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كسي غير مجاز اضافه كار انجام داده باشد ، نمي تواند از سازمان اضافه كاري مطالبه و دريافت نمايد و مي تواند از كسي كه به او كار شخصي محول نموده است اضافه كار و حقوق خود را مطالبه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7561589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6586" y="908720"/>
            <a:ext cx="7965884" cy="4525963"/>
          </a:xfrm>
        </p:spPr>
        <p:txBody>
          <a:bodyPr>
            <a:noAutofit/>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11/18-دریافت اضافه کاری بافرض استفاده ازمرخصی ساعتی دروقت اداری</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س180) اگر فردي از كاركنان، در ساعات كاري به مرخصي كوتاه مدت برود و به همين خاطر، بخشي از كارهاي اداري اش انجام نشود يا ناتمام بماند و پس از پايان ساعت كار، به صورت اضافه كاري مبادرت به انجام يا اتمام آن كار نمايد، آيا مي تواند در چنين صورتي، مبلغي به عنوان اضافه كاري دريافت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هم مرخصي ساعتي در زمان اداري و هم ماندن براي اضافه كاري را با اجازه مسئول مربوطه و طبق قانون انجام داده مانعي ندارد و مبلغ دريافتي حلال مي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799378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206515" y="1403365"/>
            <a:ext cx="8505945"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س181)آيا شرعاً جايز است در اوقات رسمي اداري، از مرخصي ساعتي مجاز استفاده نمايم و كارهاي مانده را بعد از وقت اداري انجام داده و اضافه كاري دريافت كنم؟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ج)استفاده ازمرخصي ساعتي با موافقت مسئول ذي ربط براي انجام كارهاي ضروري، اشكال ندارد و انجام امور درخارج از ساعات كار به منظور دريافت اضافه كار جايز نيست؛ مگر آنكه حجم كار زياد بوده و يا تسريع در امور با تشخيص مسئول مافوق ضرورت داشته باشد .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58688256"/>
      </p:ext>
    </p:extLst>
  </p:cSld>
  <p:clrMapOvr>
    <a:masterClrMapping/>
  </p:clrMapOvr>
  <p:transition spd="slow">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458670"/>
            <a:ext cx="8370930" cy="5355595"/>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12/18-ثبت اضافه کاری به جای مرخصی ساعتی استفاده نشده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س182) آيا افرادي كه از مرخصي ساعتي مجاز خود در ماه استفاده ننمايند مي توانند آن ساعات را براي خود اضافه كاري ثبت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نمايند؟                                           ج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ثبت اضافه كار در ساعات رسمي كار بجاي مرخصي جايز نيست</a:t>
            </a:r>
            <a:r>
              <a:rPr lang="fa-IR" dirty="0"/>
              <a:t>. </a:t>
            </a:r>
            <a:endParaRPr lang="en-US" dirty="0"/>
          </a:p>
        </p:txBody>
      </p:sp>
    </p:spTree>
    <p:extLst>
      <p:ext uri="{BB962C8B-B14F-4D97-AF65-F5344CB8AC3E}">
        <p14:creationId xmlns:p14="http://schemas.microsoft.com/office/powerpoint/2010/main" val="286576957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86535" y="548680"/>
            <a:ext cx="8505945"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13/18- بکارگیری نیرو به اضافه کاری ونپرداختن اضافه کاری توسط مسئول</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س183)اگر مسئولي نيروي خود را به دليل نياز سازمان، بيش از سقف مجاز اضافه كاري به كارگيري كند و امكان پرداخت حق اضافه كاري بيش از سقف نباشد،آيا اين مسئول نسبت به عدم پرداخت اضافه كاري مازاد بر سقف ضامن است.                                                                                                                                                ج) بر مسئولان و فرماندهان واجب است در حد وظيفه قانوني خود براي استيفاي حقوق نيرو هاي تحت امر خود اقدام نمايند و نيروها هم موظف هستند كه در امور اداري از دستورات مسئول مرتبط طبق مقررات دولت اسلامي اطاعت كنند و تَمرّد جايز نيست و چنانچه فرد يا افرادي خود را در باب حقوق و مزايا يا اضافه كاري طلبكار بداند بايد براي استيفاي آنها از مجاري قانوني پيگيري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60140606"/>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animEffect transition="in" filter="fade">
                                      <p:cBhvr>
                                        <p:cTn id="7" dur="2000"/>
                                        <p:tgtEl>
                                          <p:spTgt spid="1025">
                                            <p:txEl>
                                              <p:pRg st="0" end="0"/>
                                            </p:txEl>
                                          </p:spTgt>
                                        </p:tgtEl>
                                      </p:cBhvr>
                                    </p:animEffect>
                                    <p:anim calcmode="lin" valueType="num">
                                      <p:cBhvr>
                                        <p:cTn id="8" dur="2000" fill="hold"/>
                                        <p:tgtEl>
                                          <p:spTgt spid="1025">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102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025">
                                            <p:txEl>
                                              <p:pRg st="1" end="1"/>
                                            </p:txEl>
                                          </p:spTgt>
                                        </p:tgtEl>
                                        <p:attrNameLst>
                                          <p:attrName>style.visibility</p:attrName>
                                        </p:attrNameLst>
                                      </p:cBhvr>
                                      <p:to>
                                        <p:strVal val="visible"/>
                                      </p:to>
                                    </p:set>
                                    <p:animEffect transition="in" filter="fade">
                                      <p:cBhvr>
                                        <p:cTn id="14" dur="2000"/>
                                        <p:tgtEl>
                                          <p:spTgt spid="1025">
                                            <p:txEl>
                                              <p:pRg st="1" end="1"/>
                                            </p:txEl>
                                          </p:spTgt>
                                        </p:tgtEl>
                                      </p:cBhvr>
                                    </p:animEffect>
                                    <p:anim calcmode="lin" valueType="num">
                                      <p:cBhvr>
                                        <p:cTn id="15" dur="2000" fill="hold"/>
                                        <p:tgtEl>
                                          <p:spTgt spid="1025">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1025">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1590" y="773705"/>
            <a:ext cx="7920880" cy="3370153"/>
          </a:xfrm>
          <a:prstGeom prst="rect">
            <a:avLst/>
          </a:prstGeom>
          <a:noFill/>
        </p:spPr>
        <p:txBody>
          <a:bodyPr wrap="square" rtlCol="1">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س184) آيا فرماندهان و مسئولين مي توانند فردي را به مأموريت و يا اضافه كار مجبور نمايند و حق مأموريت و يا اضافه كاري را پرداخت ننمايند و يا كمتر پرداخت نمايد؟                                                                                                                                                               ج)هيچ مسئول و يا فرماندهي بدون اختيار قانوني و خارج از ضوابط و مقررات سازمان نمي تواند افراد را به كاري مجبور نمايند و يا از حقوق قانوني آنان كسر نمايند مگر با رضايت و توافق خود افراد.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7958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570" y="683695"/>
            <a:ext cx="7965885" cy="4201150"/>
          </a:xfrm>
          <a:prstGeom prst="rect">
            <a:avLst/>
          </a:prstGeom>
          <a:noFill/>
        </p:spPr>
        <p:txBody>
          <a:bodyPr wrap="square" rtlCol="1">
            <a:spAutoFit/>
          </a:bodyPr>
          <a:lstStyle/>
          <a:p>
            <a:pPr rtl="1"/>
            <a:r>
              <a:rPr lang="fa-IR" dirty="0"/>
              <a:t> </a:t>
            </a:r>
            <a:endParaRPr lang="en-US" dirty="0"/>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س185)اگرکارکنان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بدانند که درصورت انجام کاراضافی ،اضافه کاری آنها پرداخت نمی شود،آیامجازندازحضوردرمحل کار امتناع نمایند؟                                                                                                                                                    ج)چنانچه حضور نيروها براي انجام امور سازماني ضرورت داشته باشد حضور لازم است و بر مسئولان و فرماندهان نيز واجب است در حد وظيفه قانوني خود براي استيفاي حقوق نيروهاي تحت امر خود اقدام كنند و چنانچه به علت كمبود بودجه تمام يا بخشي از حقوق يا اضافه كاري نيروها پرداخت نشد بايد در اولين فرصت با تأمين بودجه به آنان پرداخت گردد.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9601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151620" y="413665"/>
            <a:ext cx="7875875" cy="5493812"/>
          </a:xfrm>
          <a:prstGeom prst="rect">
            <a:avLst/>
          </a:prstGeom>
        </p:spPr>
        <p:txBody>
          <a:bodyPr wrap="square">
            <a:spAutoFit/>
          </a:bodyPr>
          <a:lstStyle/>
          <a:p>
            <a:pPr algn="ctr" rtl="1">
              <a:lnSpc>
                <a:spcPct val="150000"/>
              </a:lnSpc>
            </a:pPr>
            <a:r>
              <a:rPr lang="ar-S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7)بیان  آثار خیانت در بیت المال                                                                                                                            هر گناه، یک اثر وضعی و یک اثر تکلیفی دارد. خیانت و غارت بیت المال نیز، افزون بر حرمت تکلیفی و عذاب قیامت، آثار وضعی ویژه ای در همین دنیا دارد. </a:t>
            </a:r>
            <a:r>
              <a:rPr lang="ar-S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برخی از آثار وضعی خیانت به بیت المال از نگاه امام علی علیه السلام عبارتنداز:                                                                                                                                              7/1-رسوایی </a:t>
            </a:r>
            <a:r>
              <a:rPr lang="ar-S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a:t>
            </a:r>
            <a:r>
              <a:rPr lang="ar-S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دنیا</a:t>
            </a:r>
            <a:endPar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امام علیه السلام در نامه بیست و ششم، ضمن بیان برخی از توصیه ها و سفارشها برای مأموران مالیاتی، خیانت به بیت المال را، مساوی با خیانت به امت اسلامی دانسته ،می فرماید؛ «وَ إنَّ أعْظَمَ الخِيانَةِ، خِيَانَةُ الأُمَّةِ وَ أَفْظَعَ الْغِشِّ غِشُّ الْأَئِمَّةِ» همانا، بزرگترین خیانت، خیانت به ملت، و رسواترین دغلکاری، دغلبازی با امامان است و در ارتباط با آثار و پیامدهای خیانت به بیت المال گوشزد می کند که: « وَ مَنِ اسْتَهَانَ بِالْأَمَانَةِ وَ رَتَعَ فِي الْخِيَانَةِ وَ لَمْ يُنَزِّهْ نَفْسَهُ وَ دِينَهُ عَنْهَا، فَقَدْ أَحَلَّ بِنَفْسِهِ الذُّلَّ وَ الْخِزْيَ فِي الدُّنْيَا وَ هُوَ فِي الْآخِرَةِ أَذَلُّ وَ أَخْزَى»کسی که امانت (بیت المال) الهی را خوار شمارد و دست به خیانت آلوده کند و خود و دین خویش را پاک نسازد، درهای خواری را در دنیا به روی خود گشوده و در قیامت خوارتر و رسواتر خواهد بود</a:t>
            </a: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4094411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643" y="233645"/>
            <a:ext cx="8910990" cy="557748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18/14-دیرتر سرکارآمدن به جای دریافت نکردن اضافه کاری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س186)آيا مي توان ساعاتي را كه پايور اضافه كاري نموده به جاي ساعت اداري در نظر بگيرد مثلا امروز دو ساعت اضافه كاري كرده فردا دو ساعت ديرتر در محل كار حاضر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ج)انجام كار در خارج از وقت اداري جبران كم كاري در وقت اداري را، نمي كند و بايد با گرفتن مرخصي ساعتي ، ساعت تأخير را جبران نماييد.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76430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515" y="1178750"/>
            <a:ext cx="8730970" cy="281615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س187)وقتي مافوق به علت نبود بودجه اضافه كاري پرداخت نکند و با مرخصي هم جبران ننماید، آيا فرد مي تواند معادل آن ديرتر سر كار بيايد بدون آنكه مقام مافوق متوجه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ج)جبران اضافه كاري با اقدام خودسرانه (ديرتر حاضر شدن)جايز نيست و استيفاي حقوق و مطالبات خود را بايد از مجاري و سلسله مراتب قانوني پيگيري كنيد.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8581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368660"/>
            <a:ext cx="8775975" cy="557748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15 /18-دریافت اضافه کاری صوری                                                                                                                                                              1-گرفتن اضافه كاري بايد در برابر كار اضافه باشد و هرگونه اقدام صوري و غيرواقعي جايز نيست، مگر آنكه پرداخت كننده به طور خاص مجوز اعطاء چيزي به اسم اضافه كار داشته باشد.                                                                                                                                        2- انجام امور در خارج از ساعت كار بمنظور دريافت اضافه كار جايز نيست، مگر آنكه حجم كار زياد بوده يا تسريع در امور ضرورت داشته باشد.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 تشخيص مسئول مافوق)                                                                                                                                                          3-قاعده و مقررّات اين است كه كاركنان از اوّل ساعت تعيين شده تا پايان وقت در محل كار حضور داشته باشند و رفت و آمد جزء وقت كار و جزء اضافه كار محسوب نمي شود. </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00851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nSpc>
                <a:spcPts val="42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368660"/>
            <a:ext cx="8325924" cy="5032147"/>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 فردی که می توانداز مرخصي جانبازي  استفاده کندوسرکارنیاید، اگردر وقت اداري در محل كار حاضر شود،چنانچه روز مرخصي جانبازي معين باشد و در آن روز با درخواست مسئولين براي انجام كار اضافه بماند، مي تواند اضافه كار حساب نمايد.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5-دريافت اضافه كار شرعاً بايد در مقابل كار اضافه باشد و درساعاتی که اضافه کاری می کند ،صرف ناهار ویااقدامات مشابه آن وهرنوع جزئيات امور، تابع ضوابط و مقررات است و هرگونه اقدام خارج از ضابطه جايز نيست.                                                                                                                             6-پرسنل فقط استحقاق دريافت وجه به ميزان ساعت اضافه كار را دارند و استفاده از مرخصي در عوض آن وجه قانوني ندارد.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810316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98630"/>
            <a:ext cx="8685964" cy="6647974"/>
          </a:xfrm>
          <a:prstGeom prst="rect">
            <a:avLst/>
          </a:prstGeom>
          <a:noFill/>
        </p:spPr>
        <p:txBody>
          <a:bodyPr wrap="square" rtlCol="1">
            <a:spAutoFit/>
          </a:bodyPr>
          <a:lstStyle/>
          <a:p>
            <a:pPr algn="ctr" rtl="1">
              <a:lnSpc>
                <a:spcPct val="150000"/>
              </a:lnSpc>
            </a:pP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19)احکام بانکی</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1/19- صحت معاملات بانکی درجمهوری اسلامی</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س1)آيا معاملات بانک‌هاى جمهورى اسلامى ايران محکوم به صحّت‏ هستند؟ خريد مسکن و غيره با پولى که از بانک‌ها گرفته مى‏شود چه حکمى دارد؟ غسل کردن و نماز خواندن در خانه‏اى که با اين قبيل پول‌ها خريدارى شده چه حکمى دارد؟ و آيا گرفتن سود در برابر سپرده‏هايى که مردم دربانک مى‏گذارند، حلال است؟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به‌طور کلى معاملات بانکى که بانک‌ها بر اساس قوانين مصوب مجلس شوراى اسلامى و مورد تأييد شوراى محترم نگهبان انجام مى‌دهند، اشکال ندارد و محکوم به صحّت‏ است و سود حاصل از به‌کارگيرى سرمايه بر اساس يکى از عقود صحيحِ اسلامى، شرعاً حلال است، لذا در صورتى که گرفتن پول از بانک براى خريد مسکن و مانند آن تحت عنوان يکى از آن عقود باشد، بدون اشکال است ولى اگر به‌صورت قرض ربوى باشد، هرچند گرفتن آن از نظر حکم تکليفى حرام است، ولى اصل قرض از نظر حکم وضعى صحيح است و آن مال، مِلک قرض‌گيرنده مى‏شود و جايز است در آن و در هر چيزى که با آن مى‏خرد تصرّف نمايد. (اجوبه،س 1922.)</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266452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1530" y="548680"/>
            <a:ext cx="8640960" cy="5586145"/>
          </a:xfrm>
          <a:prstGeom prst="rect">
            <a:avLst/>
          </a:prstGeom>
          <a:noFill/>
        </p:spPr>
        <p:txBody>
          <a:bodyPr wrap="square" rtlCol="1">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2/19- وجودشک دررعایت قانون بانکداری بدون ربا دربانک ها                                                                                   س)اگر مکلّف بداند که قوانین بانکى در مواردى مانند مضاربه و فروش قسطى، توسط بعضى از کارمندان به‌طور صحیح اجرا نمى‏شود، آیا سپرده‏گذارى به قصد کسب سود براى او جایز است؟                                                                           پاسخ: اگر فرض کنیم، مکلّف علم پیدا کند که کارمندان بانک، پول او را در معامله باطلى بکار گرفته‏اند، دریافت و استفاده از سود آن براى او جایز نیست ولى با توجه به حجم سرمایه‏هایى که توسط صاحبان آنها به بانک سپرده مى‏شود و انواع معاملاتى که توسط بانک صورت مى‏گیرد و مى‏دانیم که بسیارى از آنها از نظر شرعى صحیح هستند، تحقق چنین علمى براى مکلّف بسیار بعید است.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اجوبه، سؤال 1941)</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4226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188640"/>
            <a:ext cx="8775975" cy="593752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3/19-اشتغال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دربانک                                                                                                                                          س)کارکردن در بانکهاى ربوى براى کسى که به علت نبودن کار دیگر جهت امرار معاش، مجبور است در آنجا کار کند، چه حکمى دارد؟                                                                                                                                       پاسخ: اگر کار در بانک به معاملات ربوى مرتبط باشد و به نحوى در تحقق آن موثر باشد، جایز نیست در آنجا کار کند و مجرّد پیدا نکردن کار حلال دیگرى براى امرار معاش خود، مجوّز اشتغال به کار حرام نیست. </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اجوبه، سؤال 1915)</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4300362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510" y="188640"/>
            <a:ext cx="8865984" cy="4932119"/>
          </a:xfrm>
          <a:prstGeom prst="rect">
            <a:avLst/>
          </a:prstGeom>
        </p:spPr>
        <p:txBody>
          <a:bodyPr wrap="square">
            <a:spAutoFit/>
          </a:bodyPr>
          <a:lstStyle/>
          <a:p>
            <a:pPr rtl="1"/>
            <a:r>
              <a:rPr lang="ar-SA" dirty="0"/>
              <a:t> </a:t>
            </a:r>
            <a:endParaRPr lang="en-US" dirty="0"/>
          </a:p>
          <a:p>
            <a:pPr algn="ctr" rtl="1">
              <a:lnSpc>
                <a:spcPct val="150000"/>
              </a:lnSpc>
            </a:pPr>
            <a:r>
              <a:rPr lang="fa-IR" sz="3200" b="1" cap="all" dirty="0">
                <a:ln w="0"/>
                <a:solidFill>
                  <a:srgbClr val="7030A0"/>
                </a:solidFill>
                <a:cs typeface="B Nazanin" pitchFamily="2" charset="-78"/>
              </a:rPr>
              <a:t>4/19-عدم مطالعه قرارداد بانکی توسط مشتری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س)اگرمشتری قراردادرامطالعه نکند وفقط می داند که بانک یک تسهیلاتی رابه وی می دهد ومبلغی بیشتر می گیرد ،فقط مثلامی داند که نام قرارداد فروش اقساطی است یاگاهی حتی این راهم نمی داند ،دراین صورت حکم قرارداد چه می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ج)به هرحال اگر بداند عملیات بانکی برطبق قوانین مصوب مجلس شورای اسلامی وموردتایید شورای محترم نگهبان صورت می گیرد ،کافی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7643896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6535" y="188640"/>
            <a:ext cx="8460940" cy="6501780"/>
          </a:xfrm>
          <a:prstGeom prst="rect">
            <a:avLst/>
          </a:prstGeom>
        </p:spPr>
        <p:txBody>
          <a:bodyPr wrap="square">
            <a:spAutoFit/>
          </a:bodyPr>
          <a:lstStyle/>
          <a:p>
            <a:pPr algn="ctr" rtl="1">
              <a:lnSpc>
                <a:spcPct val="150000"/>
              </a:lnSpc>
              <a:spcBef>
                <a:spcPct val="20000"/>
              </a:spcBef>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5/19-حکم وجوه مخلوط به حرام دربانک ها    </a:t>
            </a:r>
            <a:r>
              <a:rPr lang="fa-IR" b="1" dirty="0"/>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س)باتوجه به این که می دانیم دربانکها برخی معاملات حرام ویاباطل انجام می گیردودرنتیجه بخشی ازپولهای بانک حرام است ،آیا دراین صورت پولهای بانک حکم مجهول المالک پیدامی کند ؟وآیاجایزاست انسان انسان پول خودرا دربانک پس اندازکند؟                                                                                                                                           ج)حکم مجهول المالک راندارد وبه طور کلی عملیات  بانکی که بانکها بر اساس قوانین مصوب مجلس شورای اسلامی و مورد تایید شورای محترم نگهبان انجام می دهند، اشکال ندارد و محکوم به صحت است و سود حاصل از بکارگیری سرمایه بر اساس یکی از عقود صحیح اسلامی، شرعا ً حلال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1353130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54868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6/19-سپرده گذاری برای اخذ سود.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س1)سپرده هاي كه در بانك به آن ها سود علي الحساب تعلق مي گيرد آيا به عنوان ربا محسوب مي گردد يا خير؟                                                                                                    ج)سود سپرده هاي بانكي اگر طبق قرارداد با اعطاي وكالت فعاليت اقتصادي به بانك باشد ، و بانك از سود حاصله علي الحساب مبلغي بدهد ، دريافت آن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825780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86635" y="188640"/>
            <a:ext cx="6705745"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7/2-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ذلت در پیشگاه الهی و پستی در آخرت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 خطبه 126 درپاسخ به كسانى كه از سر دلسوزى، خدمت امام عليه السلام عرض كردند: سزاوار است اموال بيت المال را در آغاز حكومت خود در ميان رؤسا و اشراف و سران قبائل و افرادى كه مى توانند ضرباتى بر پايه حكومت وارد كنند، تقسيم كنى و آنها را نسبت به ديگران سهم بيشترى دهى تا پايه هاى حكومتت محكم شود، امام عليه السلام در پاسخ آنها فرمود:« لَوْ کَانَ الْمَالُ لِي لَسَوَّيْ بَيْنَهُمْ، فَکَيْفَ وَإنَّمَا الْمَالُ مَالُ اللهِ »اگر اموال (بیت المال) از خودم بود، به گونه ای مساوی، در میان مردم تقسیم می کردم، تا چه رسد که جزء اموال خداست!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328798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54868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س2)سپرده گذاري واخذ سود ازبانک چه حکمی دارد؟ و آيا بطور كلي سودهايي كه بانكها يا مؤسسات مالي پرداخت مي كنند جاي اشكال ندارد؟                                                                                                                                    ج) سرمايه گذاري در بانك هاي جمهوري اسلامي در قالب عقود شرعي با وكالتي كه به بانك مي دهيد اشكال ندارد و سود حاصل از بكارگيري آن هم بدون اشكال است ، به شرط آنكه قرارداد واقعي بوده و صوري نباشد و بانك طبق قرارداد به كار گرفته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315775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93686"/>
            <a:ext cx="8229600" cy="5532478"/>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س3)رباى قرضى چيست؟ آيا درصدى که سپرده‏گذاران به عنوان سود از بانک‌ها دريافت مى‏کنند، ربا محسوب مى‏شود؟                                                                                                                    ج) رباى قرضى آن مقدار اضافه بر مبلغ قرض است که قرض‌گيرنده به‌خاطر قرضى که مى‏گيرد به قرض‌دهنده مى‏دهد و امّا سود حاصل از کارکرد پولى که به عنوان سپرده به بانک داده شده تا به وکالت از طرف صاحب آن در يکى از عقود صحيح شرعى به‌کار گرفته شود، ربا نيست و اشکال ندارد.(اجوبه،س 1620.)</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07986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406400"/>
            <a:ext cx="8452665" cy="392415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س4)شخصى حساب پس‌اندازى دريکى از بانک‌ها افتتاح کرد و بعداز گذشت مدتى از افتتاح حساب، مقدارى سود به او تعلّق گرفت، گرفتن اين سود چه حکمى دارد؟                                                                                                            ج. در صورتى که اموال خود را به عنوان قرض و به شرط سود يا مبتنى بر آن و يا به قصد دستيابى به آن در حساب پس‏انداز گذاشته باشد، گرفتن آن جايز نيست، زيرا اين سود همان رباست که از نظر شرعى حرام است و در غير اين صورت گرفتن آن اشکال ندارد.(اجوبه، س 1933.)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3004427"/>
      </p:ext>
    </p:extLst>
  </p:cSld>
  <p:clrMapOvr>
    <a:masterClrMapping/>
  </p:clrMapOvr>
  <p:transition>
    <p:dissolv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458671"/>
            <a:ext cx="8550950" cy="5561078"/>
          </a:xfrm>
        </p:spPr>
        <p:txBody>
          <a:bodyPr>
            <a:noAutofit/>
          </a:bodyPr>
          <a:lstStyle/>
          <a:p>
            <a:pPr marL="0" indent="0" algn="ctr">
              <a:lnSpc>
                <a:spcPct val="150000"/>
              </a:lnSpc>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7/19-جوائز بانکی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س1)مبلغى را در بانکی پس‏انداز کردم و بعد از مدتى مبلغى را به عنوان جايزه به من دادند، گرفتن آن چه حکمى دارد؟                                                                                                           ج. گرفتن جايزه و تصرّف در آن اشکال ندارد.(اجوبه، س 1945.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marL="0" indent="0" algn="ctr">
              <a:lnSpc>
                <a:spcPct val="150000"/>
              </a:lnSpc>
              <a:buNone/>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س2)جوايزى به سپرده‏هاى قرض‏الحسنه تعلّق مى‏گيرد، گرفتن آن‌ها چه حکمى دارد؟ و بر فرض جواز آيا خمس به آن‌ها تعلّق مى‏گيرد؟                                                                                                                                                         ج. پس‏اندازهاى قرض‏الحسنه و جايزه‏هاى آن اشکال ندارد و در جايزه، خمس واجب نيست. (همان، س 1946.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893598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3">
                                            <p:txEl>
                                              <p:pRg st="0" end="0"/>
                                            </p:txEl>
                                          </p:spTgt>
                                        </p:tgtEl>
                                        <p:attrNameLst>
                                          <p:attrName>style.color</p:attrName>
                                        </p:attrNameLst>
                                      </p:cBhvr>
                                      <p:by>
                                        <p:hsl h="7200000" s="0" l="0"/>
                                      </p:by>
                                    </p:animClr>
                                    <p:animClr clrSpc="hsl" dir="cw">
                                      <p:cBhvr>
                                        <p:cTn id="7" dur="500" fill="hold"/>
                                        <p:tgtEl>
                                          <p:spTgt spid="3">
                                            <p:txEl>
                                              <p:pRg st="0" end="0"/>
                                            </p:txEl>
                                          </p:spTgt>
                                        </p:tgtEl>
                                        <p:attrNameLst>
                                          <p:attrName>fillcolor</p:attrName>
                                        </p:attrNameLst>
                                      </p:cBhvr>
                                      <p:by>
                                        <p:hsl h="7200000" s="0" l="0"/>
                                      </p:by>
                                    </p:animClr>
                                    <p:animClr clrSpc="hsl" dir="cw">
                                      <p:cBhvr>
                                        <p:cTn id="8" dur="500" fill="hold"/>
                                        <p:tgtEl>
                                          <p:spTgt spid="3">
                                            <p:txEl>
                                              <p:pRg st="0" end="0"/>
                                            </p:txEl>
                                          </p:spTgt>
                                        </p:tgtEl>
                                        <p:attrNameLst>
                                          <p:attrName>stroke.color</p:attrName>
                                        </p:attrNameLst>
                                      </p:cBhvr>
                                      <p:by>
                                        <p:hsl h="7200000" s="0" l="0"/>
                                      </p:by>
                                    </p:animClr>
                                    <p:set>
                                      <p:cBhvr>
                                        <p:cTn id="9" dur="500" fill="hold"/>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grpId="0" nodeType="clickEffect">
                                  <p:stCondLst>
                                    <p:cond delay="0"/>
                                  </p:stCondLst>
                                  <p:childTnLst>
                                    <p:animClr clrSpc="hsl" dir="cw">
                                      <p:cBhvr override="childStyle">
                                        <p:cTn id="13" dur="500" fill="hold"/>
                                        <p:tgtEl>
                                          <p:spTgt spid="3">
                                            <p:txEl>
                                              <p:pRg st="2" end="2"/>
                                            </p:txEl>
                                          </p:spTgt>
                                        </p:tgtEl>
                                        <p:attrNameLst>
                                          <p:attrName>style.color</p:attrName>
                                        </p:attrNameLst>
                                      </p:cBhvr>
                                      <p:by>
                                        <p:hsl h="7200000" s="0" l="0"/>
                                      </p:by>
                                    </p:animClr>
                                    <p:animClr clrSpc="hsl" dir="cw">
                                      <p:cBhvr>
                                        <p:cTn id="14" dur="500" fill="hold"/>
                                        <p:tgtEl>
                                          <p:spTgt spid="3">
                                            <p:txEl>
                                              <p:pRg st="2" end="2"/>
                                            </p:txEl>
                                          </p:spTgt>
                                        </p:tgtEl>
                                        <p:attrNameLst>
                                          <p:attrName>fillcolor</p:attrName>
                                        </p:attrNameLst>
                                      </p:cBhvr>
                                      <p:by>
                                        <p:hsl h="7200000" s="0" l="0"/>
                                      </p:by>
                                    </p:animClr>
                                    <p:animClr clrSpc="hsl" dir="cw">
                                      <p:cBhvr>
                                        <p:cTn id="15" dur="500" fill="hold"/>
                                        <p:tgtEl>
                                          <p:spTgt spid="3">
                                            <p:txEl>
                                              <p:pRg st="2" end="2"/>
                                            </p:txEl>
                                          </p:spTgt>
                                        </p:tgtEl>
                                        <p:attrNameLst>
                                          <p:attrName>stroke.color</p:attrName>
                                        </p:attrNameLst>
                                      </p:cBhvr>
                                      <p:by>
                                        <p:hsl h="7200000" s="0" l="0"/>
                                      </p:by>
                                    </p:animClr>
                                    <p:set>
                                      <p:cBhvr>
                                        <p:cTn id="16"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500" y="503675"/>
            <a:ext cx="9000999" cy="4525963"/>
          </a:xfrm>
        </p:spPr>
        <p:txBody>
          <a:bodyPr>
            <a:noAutofit/>
          </a:bodyPr>
          <a:lstStyle/>
          <a:p>
            <a:pPr marL="0" indent="0" algn="ctr">
              <a:lnSpc>
                <a:spcPct val="150000"/>
              </a:lnSpc>
              <a:buNone/>
            </a:pPr>
            <a:r>
              <a:rPr lang="fa-IR" sz="1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8/19-پرداخت تسهیلات به شرط سپرده گذاری                                                                                        </a:t>
            </a:r>
            <a:endParaRPr lang="fa-IR" sz="1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fa-IR" sz="1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1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یکی ازشیوه هایی که دربرخی بانکها مرسوم شده ،این است که وقتی مشتری درخواست وام قرض الحسنه  می کند ،بانک اعلام می کندکه بایدمبلغی راپس انداز تابعداز مدت مشخص ،به شماوام پرداخت شود ،یعنی براى دادن وام شرط مى‏کند که متقاضى وام، مبلغى پول را به مدت سه يا شش ماه در صندوق بگذارد و بعد از گذشت اين مدت به مقدار دو برابر پولى که به صندوق سپرده است به او وام مى‏دهد و بعد از آن‌که همه وام را پرداخت کرد، پولى که قبلاً در صندوق گذاشته بود به او مسترد مى‏شوداین اقدام چه حکمی دارد </a:t>
            </a:r>
            <a:endParaRPr lang="en-US" sz="1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fa-IR" sz="1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دادن پول به صندوق به اين عنوان باشد که آن پول براى مدتى نزد صندوق به‌صورت قرض بماند، به اين شرط که صندوق هم بعد از آن مدت، وامى دراختيار او قرار دهد و يا وام دادن صندوق مشروط به اين شرط باشد که او قبلاً مبلغى را در صندوق گذاشته باشد، اين شرط در حکم ربا بوده و شرعاً حرام و باطل است، ولى اصل قرض نسبت به هر دو طرف صحيح مى‏باشد.(اجوبه، س 1787. )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نکته:سپرده گذاری برای اخذ تسهیلات ،درصورتی حرام وربوی است که فردوجوه خودرا به بانک قرض داده باشد ،امادرصورتی که وجوه راتحت عنوان سرمایه گذاری به شرط اخذتسهیلات به بانک بسپارد ایرادی نخواهدداشت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768424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1422"/>
            <a:ext cx="8544635" cy="4525963"/>
          </a:xfrm>
        </p:spPr>
        <p:txBody>
          <a:bodyPr>
            <a:noAutofit/>
          </a:bodyPr>
          <a:lstStyle/>
          <a:p>
            <a:pPr marL="0" indent="0" algn="ctr">
              <a:lnSpc>
                <a:spcPct val="150000"/>
              </a:lnSpc>
              <a:buNone/>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س2)وام‌هايي كه برادران از بانك مسكن دريافت داشته‌اند به اين صورت كه مبلغ معيني پول بايد مدت مشخصي خوابانده شود بعد از مدتي دو يا چند برابر وام دريافت كنند چه صورتي دارد تكليف كساني كه حكم شرعي آن را نمي‌دانسته‌اند را بيان فرمائيد. قرض‌الحسنه‌هايي كه چنين عمل مي‌كنند و مربوط به سپاه هستند چه صورتي دارد؟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ج)طبق فتواي مقام معظم رهبري(مدظله‌العالي) اگر دادن پول به صندوق به اين عنوان باشد كه آن پول براي مدتي نزد صندوق به صورت قرض بماند به اين شرط كه صندوق هم بعد از آن مدت وامي در اختيار او قرار دهد و يا وام دادن صندوق مشروط به اين باشد كه او قبلاً مبلغي را در صندوق گذاشته باشد، اين شرط در حكم ربا بوده و شرعاً حرام و باطل است ولي اصل قرض نسبت به هر دو طرف صحيح مي‌باشد و همچنين معظم‌له مي‌فرمايند: اشتراط عضويت ي سكونت در آن محله و شرطهاي ديگري كه باعث محدوديت پرداخت وام ب اشخاص مي‌شوند، اشكال ندادر و شرط باز كردن حساب پس‌انداز در صندوق هم اگر به اين برگردد كه اعطاي وام اختصاص به آن اشخاص پيدا كند، بدون اشكال است ولي اگر به اين برگردد كه وام گرفتن از صندوق در آينده مشروط است به اينكه متقاضي وام قبلاً مبلغي پول در بانك گذاشته باشد، اين شرط منفعت حكمي در قرض است كه باطل مي‌باشد. (اجوبه الاستفتائات - مسئله 1787 )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83506672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593685"/>
            <a:ext cx="7695855" cy="3416320"/>
          </a:xfrm>
          <a:prstGeom prst="rect">
            <a:avLst/>
          </a:prstGeom>
        </p:spPr>
        <p:txBody>
          <a:bodyPr wrap="square">
            <a:spAutoFit/>
          </a:bodyPr>
          <a:lstStyle/>
          <a:p>
            <a:pPr algn="ctr">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9/19-اقدامات صوری                                                                                                                                                س1)براي پرداخت تسهيلات درقالب فروش اقساطي آيا بايستي حتماً معامله اي انجام شود يا خير ؟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در فروش اقساطي بايد كالا و مبيع وجود داشته باشد ، و اقدام صوري جايز نيست و اگر از سند ارائه شده توسط مشتري و قول وي اطمينان حاصل شود ، كفايت مي كند ، مگر آنكه خلاف آن ظاهر گردد.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095043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998730"/>
            <a:ext cx="823591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 نظر به اينكه پرداخت وام هاي قرض الحسنه در صندوق انصار سقف آن كم است و پرداخت بيشتر از دستورالعمل ، موجب مشكلاتي براي پرسنل مي شودو مشتريان جهت رفع احتياج خود سراغ تسهيلات فروش اقساطي كه اكثراً با فاكتور خريد انجام مي شود در صورتي كه مشخص است كه وام گيرنده هيچ گونه جنسي نخريده است عاقبت پرداخت اين وام ها چه مي باشد؟                                                                                                                                             ج ) طبق فتواي مقام معظم رهبري (مدظله‌العالي): عقد در صورتي كه صوري باشد، صحيح نيست. در نتيجه آن مبلغ در ملكيت بانكي باقي مي‌ماند و كسي كه آن را گرفته حق تصرف در آن را ندارد.(اجوبه، س 1787)</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581287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6585" y="638690"/>
            <a:ext cx="7920881"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500"/>
              </a:lnSpc>
              <a:defRPr/>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س3)دريافت وام مسكن با ارائه اسناد و مدارك صوري و هزينه نمودن آن در غير از خريد مسكن جايز مي باشد؟                                                                                                                               ج) تهيّه هرگونه سند صوري و اقدام مالي و پولي با اسناد غيرواقعي، شرعاً جايز نيست و براي پرداخت كننده و دريافت كننده مسئوليت شرعي و ضمان دارد. اگر نارسائي در قانون مقررات وجود دارد، بايد متصديان امر از راه صحيح و قانوني اقدام به اصلاح ضوابط و مقررات نموده و مشكل كاركنان را حل نمايند تا آنان را به تخلف شرعي و قانوني نكشانند.</a:t>
            </a:r>
          </a:p>
        </p:txBody>
      </p:sp>
    </p:spTree>
    <p:extLst>
      <p:ext uri="{BB962C8B-B14F-4D97-AF65-F5344CB8AC3E}">
        <p14:creationId xmlns:p14="http://schemas.microsoft.com/office/powerpoint/2010/main" val="1513496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458670"/>
            <a:ext cx="8505945" cy="625569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 كساني كه با قولنامه صوري وام دريافت نموده و با گذاشتن مبلغ حلال ديگري منزل را خريده اند، در برابر وام دريافت شده چه وظيفه اي دارند؟                                                                                                                                 ج)اگر گرفتن وام به عنوان قرض باشد، قرض گيرنده مالك است و اگر زمين يا هر چيز ديگري خريداري نمايد، مي تواند تصرف مالكانه نمايد و اگر قرض دهنده شرط كرده باشد كه آن را در مورد خاصي مصرف كند، از نظر حكم تكليفي عمل به آن شرط واجب است و در صورت تخلف معصيت كرده است.                                                                                                              ولي اگر غير از قرض باشد، شرعاً بايد در همان مورد قرارداد مصرف شود و در صورت تخلف، قرارداد باطل و تصرف در پول آن حرام و زمين خريداري شده يا غير آن غصبي و نماز در آن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766701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1590" y="188640"/>
            <a:ext cx="7335816"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آنگاه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به بيان مفاسد اين کار (تبعيض و جور و ستم و تقسيم ناعادلانه بيت المال) پرداخته،چنين مى فرمايد :      </a:t>
            </a:r>
            <a:endPar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defRPr/>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أَلاَ وَإنَّ إعْطَاءَ الْمَالِ فِي غَيْرِ حَقِّهِ تَبْذِيرٌ وَإسْرَافٌ، وَهُوَ يَرْفَعُ صَاحِبَهُ فِي الدُّنْيَا وَيَضَعُهُ فِي الآخِرَةِ، وَيُکْرِمُهُ فِي النَّاسِ وَيُهِينُهُ عِنْدَ اللهِ »آگاه باشيد!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بخشيدن مال در غير موردش، تبذير و اسراف است هر چند ممکن است اين کار در دنيا سبب سربلندى کسى که آن را انجام داده است شود، ولى در آخرت، موجب سرافکندگى وى خواهد گشت، اين کار او را (چند روزى) در ميان مردم (دنياپرست) گرامى مى دارد ولى در پيشگاه خدا به زمينش مى افکند.                                                                                                                                           وقتی به امام علیه السلام خبردادند که شریح قاضی منزلی به هشتاد دينار خريدارى كرده است. وى را فرا خواند و فرمود:« يَا شُرَيْحُ! لاَ تَكُونُ ابْتَعْتَ هذِهِ الدارَ مِنْ غَيْرِ مَالِكَ، أوْ نَقَدْتَ الَثمَنَ مِنْ غَيْرِ حَلالِكَ ؛ فَإذَنْ أَنْتَ قَدْ خَسِرْتَ دَارَ الدُنْيَا وَ دَارَ الاْخِرَةِ.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»(نهج البلاغه، نامه ى 3.)                                                                                                                           </a:t>
            </a:r>
            <a:endPar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defRPr/>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اى شريح!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مباد كه اين خانه را جز با مال خويش خريده باشى و بهاى آن، جز از مال حلال خود پرداخته باشى. </a:t>
            </a:r>
            <a:r>
              <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 گرنه، هم در اين سرا و هم در آن سرا، زيان كرده </a:t>
            </a: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اى</a:t>
            </a:r>
            <a:endParaRPr lang="fa-I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4697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5365" y="683695"/>
            <a:ext cx="7584370" cy="625569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10/19-میزان دریافت سوددرمعاملات                                                                                                                               سود گرفتن حد معيني ندارد، بنابراين تا وقتي که به حد اجحاف نرسيده و برخلاف مقررات دولت هم نباشد دارد جايز است ولي افضل بلکه مستحب آن است که فروشنده به آن مقدار سودي که هزينه اش را تامين مي کند اکتفا نمايد.                             (اجوبة الاستفتائات س ۱۶۱۴)</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28806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549" y="612845"/>
            <a:ext cx="8235915" cy="5593839"/>
          </a:xfrm>
          <a:prstGeom prst="rect">
            <a:avLst/>
          </a:prstGeom>
        </p:spPr>
        <p:txBody>
          <a:bodyPr wrap="square">
            <a:spAutoFit/>
          </a:bodyPr>
          <a:lstStyle/>
          <a:p>
            <a:pPr algn="ctr" rtl="1">
              <a:lnSpc>
                <a:spcPct val="150000"/>
              </a:lnSpc>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11/19-مصرف تسهیلات درموضوع دیگر                                                                                                                    س1)اگر انسان مبلغى پول از بانک براى کار خاصى بگيرد، در صورتى که گرفتن آن براى اين کار صورى باشد و هدف به‌دست آوردن پول جهت مصرف در يکى از امور حياتى ديگر باشد يا آن‌که بعد از گرفتن پول تصميم بگيرد که آن را در امور مهمترى مصرف نمايد، اين کار چه حکمى دارد؟ ج. اگر دادن و گرفتن پول به عنوان قرض باشد، در هر صورتى صحيح است و آن پول ملک قرض‌گيرنده مى‏شود و مصرف آن در هر موردى که بخواهد صحيح است هرچند اگر شرط شده باشد که آن را در مورد خاصى مصرف کند، از نظر حکم تکليفى، واجب است به آن شرط عمل نمايد. ولى اگر دادن يا گرفتن پول از بانک مثلاً به عنوان مضاربه يا شرکت باشد، عقد در صورتى که صورى باشد، صحيح نيست. در نتيجه آن مبلغ در ملکيت بانک باقى مى‏ماند و کسى که آن را گرفته، حق تصرّف در آن را ندارد و همچنين اگر در عقدى که پول را به عنوان آن از بانک گرفته قصد جدى داشته باشد، آن پول در دست او امانت است و جايز نيست آن را در غير موردى که به آن منظور گرفته است، مصرف نمايد.(اجوبه، س 1936.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776482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6575" y="458670"/>
            <a:ext cx="7875875" cy="3924151"/>
          </a:xfrm>
          <a:prstGeom prst="rect">
            <a:avLst/>
          </a:prstGeom>
        </p:spPr>
        <p:txBody>
          <a:bodyPr wrap="square">
            <a:spAutoFit/>
          </a:bodyPr>
          <a:lstStyle/>
          <a:p>
            <a:pPr algn="ct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در صورتى كه گيرنده وام قصد مصرف آن در مورد قرارداد را ـ كه تعمير خانه است ـ نداشته باشد، حكم وضعى و تكليفى آن را بيان فرماييد؟</a:t>
            </a:r>
          </a:p>
          <a:p>
            <a:pPr algn="ct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بانک وامى را براى کسى که مى‌خواهد خانه‌اش را تعمير کند اختصاص داده، شخص دريافت کننده اگر قصد تعمير منزل را ندارد از همان ابتداء حق گرفتن چنين مبلغى را نداشته و مالک آن نمى‌شود. و از تسهيلات بانكى بايد در همان جهتى كه تعيين شده استفاده كنند و در غير آن جايز نيست.</a:t>
            </a:r>
          </a:p>
        </p:txBody>
      </p:sp>
    </p:spTree>
    <p:extLst>
      <p:ext uri="{BB962C8B-B14F-4D97-AF65-F5344CB8AC3E}">
        <p14:creationId xmlns:p14="http://schemas.microsoft.com/office/powerpoint/2010/main" val="2255962176"/>
      </p:ext>
    </p:extLst>
  </p:cSld>
  <p:clrMapOvr>
    <a:masterClrMapping/>
  </p:clrMapOvr>
  <p:transition spd="slow">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78650"/>
            <a:ext cx="8541010" cy="5309146"/>
          </a:xfrm>
          <a:prstGeom prst="rect">
            <a:avLst/>
          </a:prstGeom>
        </p:spPr>
        <p:txBody>
          <a:bodyPr wrap="square">
            <a:spAutoFit/>
          </a:bodyPr>
          <a:lstStyle/>
          <a:p>
            <a:pPr rtl="1"/>
            <a:r>
              <a:rPr lang="ar-SA" b="1" dirty="0"/>
              <a:t> </a:t>
            </a:r>
            <a:endParaRPr lang="en-US" dirty="0"/>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12/19-کارمزدقرض الحسنه                                                                                                                                         گرفتن کارمزد، اگر واقعاً مزدِ کار باشد نه مجرّد تغییر اسم، اشکال ندارد،میزان آن بستگی به هزینه هایی که صورت می گیرد دارد.                                                                                                                                                         س)گرفتن کارمزدچه حکمی دارد؟                                                                                                                 ج)طبق فتواي حضرت امام خميني(قدس‌سره) و مقام معظم رهبري (مدظله‌العالي) گرفتن كارمزد در حد متعارف كه مزد كار باشد با توافق طرفين در مقابل عملياتي كه در پرداخت وام‌ها و معاملات بانكي انجام مي‌دهند اشكال ندارد،( استفتاآت امام خميني(قدس‌سره)، ج 2، ص 297، س 39 و استفتاء شماره 45394 از دفتر مقام معظم رهبري (مدظله‌العالي</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71366908"/>
      </p:ext>
    </p:extLst>
  </p:cSld>
  <p:clrMapOvr>
    <a:masterClrMapping/>
  </p:clrMapOvr>
  <p:transition>
    <p:wipe dir="d"/>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0"/>
            <a:ext cx="8550950" cy="5561078"/>
          </a:xfrm>
        </p:spPr>
        <p:txBody>
          <a:bodyPr>
            <a:normAutofit/>
          </a:bodyPr>
          <a:lstStyle/>
          <a:p>
            <a:pPr marL="0" indent="0" algn="ctr">
              <a:lnSpc>
                <a:spcPct val="150000"/>
              </a:lnSpc>
              <a:buNone/>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13/19-جریمه دیرکرد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س)حکم اخذ جريمه ديركرد چیست؟                                                                                                                    ج )در فتواي مقام معظم رهبري (مدظله‌العالي) در خصوص جريمة ديركرد قرض آمده است: وام‌دهنده از نظر شرعي حق مطالبه چيزي بيشتر از اصل وام را ندارد.                                                                                                                         و نيز معظم‌له راجع به شروط در ضمن يكي از عقود اسلامي مي‌فرمايند: وفا و عمل به شرطي كه ضمن عقد لازم ذكر شده واجب است. (اجوبه، س 1648)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096846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70" y="278650"/>
            <a:ext cx="7695855" cy="3982629"/>
          </a:xfrm>
          <a:prstGeom prst="rect">
            <a:avLst/>
          </a:prstGeom>
        </p:spPr>
        <p:txBody>
          <a:bodyPr wrap="square">
            <a:spAutoFit/>
          </a:bodyPr>
          <a:lstStyle/>
          <a:p>
            <a:pPr algn="ctr" rtl="1">
              <a:lnSpc>
                <a:spcPct val="150000"/>
              </a:lnSpc>
              <a:spcBef>
                <a:spcPct val="20000"/>
              </a:spcBef>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14/19-فروش امتیاز وام</a:t>
            </a:r>
          </a:p>
          <a:p>
            <a:pPr algn="ctr" rtl="1">
              <a:lnSpc>
                <a:spcPct val="150000"/>
              </a:lnSpc>
              <a:spcBef>
                <a:spcPct val="20000"/>
              </a:spcBef>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فروش وام مسکن شرعاً چه حکمی دارد؟</a:t>
            </a:r>
          </a:p>
          <a:p>
            <a:pPr algn="ctr" rtl="1">
              <a:lnSpc>
                <a:spcPct val="150000"/>
              </a:lnSpc>
              <a:spcBef>
                <a:spcPct val="20000"/>
              </a:spcBef>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از طريق شرعى حق وام پيدا شده باشد و از نظر قانونى منعى نداشته باشد، مصالحه امتياز آن مانع ندارد.</a:t>
            </a:r>
          </a:p>
        </p:txBody>
      </p:sp>
    </p:spTree>
    <p:extLst>
      <p:ext uri="{BB962C8B-B14F-4D97-AF65-F5344CB8AC3E}">
        <p14:creationId xmlns:p14="http://schemas.microsoft.com/office/powerpoint/2010/main" val="2684340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503675"/>
            <a:ext cx="8229600" cy="4525963"/>
          </a:xfrm>
        </p:spPr>
        <p:txBody>
          <a:bodyPr>
            <a:noAutofit/>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15/19-حکم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آوردن شرط برای دریافت وام قرض الحسنه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اشتراط عضویت یا سکونت در آن محله و شرطهای‌ دیگری‌ که باعث محدودیت پرداخت وام باشخاص می‌ شوندچه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ج)اشکال ندارد و شرط بازکردن حساب پس انداز در صندوق هم اگر به این امر برگردد که اعطای‌ وام اختصاص به آن اشخاص پیدا کند، بدون اشکال است، ولی‌ اگر به این برگردد که وام گرفتن ازصندوق در آینده مشروط است به اینکه متقاضی‌ وام قبلا مبلغی‌ پول در بانک گذاشته باشد، این شرط منفعت حکمی‌ در قرض است که باطل می‌ باشد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(اجوبه، س ١٧٨٨)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58452868"/>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2" name="Rectangle 1"/>
          <p:cNvSpPr/>
          <p:nvPr/>
        </p:nvSpPr>
        <p:spPr>
          <a:xfrm>
            <a:off x="251520" y="98630"/>
            <a:ext cx="8865985" cy="6517169"/>
          </a:xfrm>
          <a:prstGeom prst="rect">
            <a:avLst/>
          </a:prstGeom>
        </p:spPr>
        <p:txBody>
          <a:bodyPr wrap="square">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س2)اكثر قرض‌الحسنه‌هاي نيروهاي مسلح ، طبق دستورالعملي كه دارند شرط دادن قرض به اين صورت است كه شخص مدتي مثلاً چهارماه پولي را نزد آنها بگذارد تا بعداً بتواند وام بگيرد و يا اينكه اشخاص پولشان را به شرطي نزد قرض‌الحسنه‌ها مي‌گذارند كه بعد از مدتي وام دريافت كنند ، حكم مسئله چه می شود؟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ج)طبق فتواي مقام معظم رهبري(مدظله‌العالي) اگر پول دادن به صندوق به اين عنوان باشد كه آن پول براي مدتي نزد صندوق به صورت قرض بماند به اين شرط كه صندوق هم بعد از آن مدت وامي در اختيار او قرار دهد و يا وام دادن صندوق مشروط به اين باشد كه او قبلاً مبلغي را در صندوق گذاشته باشد، اين شرط در حكم ربا بوده و شرعاً حرام و باطل است ولي اصل قرض نسبت به هر دو طرف صحيح مي‌باشد و همچنين معظم‌له مي‌فرمايند:‌ اشتراط عضويت يا سكونت در آن محله و شرط‌هاي ديگري كه باعث محدوديت پرداخت وام به اشخاص مي‌شوند، اشكال ندارد و شرط باز كردن حساب پس‌انداز در صندوق هم اگر به اين امر برگردد كه اعطاي وام اختصاص به آن اشخاص پيدا كند، بدون اشكال است ولي اگر به اين برگردد كه وام گرفتن از صندوق در آينده مشروط است به اينكه متقاضي وام قبلاً مبلغي پول در بانك گذاشته باشد، اين شرط منفعت حكمي در قرض است كه باطل مي‌باشد.( اجوبه الاستفتائات - پاسخ سؤال 1787</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148289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70" y="188640"/>
            <a:ext cx="8100900" cy="5586145"/>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 حق عضويت كه هر ماه از پرسنل سپاه كسر مي‌گردد و پرداخت وام قرض‌الحسنه مشروط به كسر آن مي‌باشد،چه حکمی دارد؟                                                                                                                                     ج)اشتراط عضويت يا سكونت در آن محله و شرط هاي ديگري كه باعث محدوديت پرداخت وام به اشخاص مي‌شود، اشكال ندارد و شرط باز كردن حساب پس‌انداز در صندوق هم اگر به اين امر برگردد كه اعطاي وام اختصاص به آن اشخاص پيدا كند، بدون اشكال است ولي اگر به اين برگردد كه وام قرض الحسنه گرفتن از صندوق در آينده مشروط است به اينكه متقاضي وام قبلاً مبلغي پول در بانك گذاشته باشد، اين شرط منفعت حكمي در قرض است كه باطل مي‌باشد.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اجوبه الاستفتائات ، س 1788)</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62426390"/>
      </p:ext>
    </p:extLst>
  </p:cSld>
  <p:clrMapOvr>
    <a:masterClrMapping/>
  </p:clrMapOvr>
  <p:transition>
    <p:wipe dir="d"/>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503675"/>
            <a:ext cx="8229600" cy="4525963"/>
          </a:xfrm>
        </p:spPr>
        <p:txBody>
          <a:bodyPr>
            <a:noAutofit/>
          </a:bodyPr>
          <a:lstStyle/>
          <a:p>
            <a:pPr marL="0" indent="0" algn="ctr">
              <a:lnSpc>
                <a:spcPct val="150000"/>
              </a:lnSpc>
              <a:buNone/>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 اگر صندوق قرض‌الحسنه براي وام‌گيرنده و معرّف و ضامن شرايطي مانند افتتاح حساب يا مسدود كردن مبلغي وجه نقد تا مدتي معين، قرار دهد كه پس از انقضاء مدت، وام بيشتر به مدت زيادتر به وام‌گيرنده بدهد حكم شرعي اينگونه شرايط چيست؟                                                                                                                                                    ج) زيادي حكمي،ربا است و جايز نيست. گرچه اصل قرض كه داده شده و قرض دوبرابري كه بعداً داده  مي‌شود صحيح است.    </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43379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5" y="612845"/>
            <a:ext cx="8190910" cy="6055504"/>
          </a:xfrm>
          <a:prstGeom prst="rect">
            <a:avLst/>
          </a:prstGeom>
        </p:spPr>
        <p:txBody>
          <a:bodyPr wrap="square">
            <a:spAutoFit/>
          </a:bodyPr>
          <a:lstStyle/>
          <a:p>
            <a:pPr algn="ctr" rtl="1">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7/3- سلب اعتماد وازچشم افتادن                                                                                                                      امام علی علیه السلام منذَر، پسر جارود عبدی، را که از قبیله عبدالقیس بود، به بخشداری منطقه ای از کشور اسلامی، منصوب کرد و لکن او، به بیت المال خیانت کرد و با بذل و بخششهای بی حساب و کتاب به دوستان و خویشان، بیت المال را غارت کرد. این خبر به امام علی علیه السلام می رسد. آن حضرت در نامه ای تند، ضمن توبیخ و عزل، او را احضار می کند.  حضرت بعد از خيانت «منذر بن جارود» و بذل و بخششهای بی حساب و کتاب به دوستان و خویشانش در ولايت فارس، به وى نگاشت: «وَ لَئِنْ كَانَ مَا بَلَغَني عَنْكَ حَقّا، لَجَمَلُ أهْلِكَ وَ شِسْعُ نَعْلِكَ خَيْرٌ مِنْكَ»     اگر آنچه به من گزارش رسیده، درست باشد، شتر خانه ات و بند کفش تو، از تو، باارزش تر است. «وَ مَنْ كَانَ بِصِفَتِكَ فَلَيْسَ بِأَهْلٍ أَنْ يُسَدَّ بِهِ ثَغْرٌ أَوْ يُنْفَذَ بِهِ أَمْرٌ أَوْ يُعْلَى لَهُ قَدْرٌ أَوْ يُشْرَكَ فِي أَمَانَةٍ أَوْ يُؤْمَنَ عَلَى جِبَايَةٍ. فَأَقْبِلْ إِلَيَّ حِينَ يَصِلُ إِلَيْكَ كِتَابِي هَذَا.» کسی که همانند تو باشد، نه لیاقت پاسداری از مرزهای کشور را دارد و نه می تواند کاری را به انجام رساند، یا ارزش او، بالا رود، یا شریک در امانت باشد و یا از خیانتی دور ماند. پس چون این نامه به دست تو رسد، نزد من بیا.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9621586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7374"/>
            <a:ext cx="8541010" cy="6832640"/>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16/19- حکم وام درقالب خریداقساطی                                                                                                                              س) معنای فروش اقساطي وحکم آن کدام است؟                                                                                                     ج ) فروش اقساطي به اين معناست كه فروشنده جنسي را به بيشتر از قيمت نقد آن به صورت اقساط ماهانه به خريدار مي‌فروشد، به عنوان مثال صندوق مي‌تواند كسي را وكيل كند به وكالت از صندوق خودروئي را به قيمت نقد به مبلغ پنج ميليون تومان بخرد، و نيز به همان فرد وكالت بدهد كه خودرو مذكور را به خودش يا به غير به صورت اقساط معين ماهانه يكصد هزار تومان 60 ماهه جمعاً به قيمت شش ميليون تومان بفروشد اين نوع فروش اقساطي در صورتي كه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صوري نباشد بلااشكال مي‌باشد</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rtl="1"/>
            <a:r>
              <a:rPr lang="ar-SA" dirty="0"/>
              <a:t>                                                                                              </a:t>
            </a:r>
            <a:endParaRPr lang="en-US" dirty="0"/>
          </a:p>
        </p:txBody>
      </p:sp>
    </p:spTree>
    <p:extLst>
      <p:ext uri="{BB962C8B-B14F-4D97-AF65-F5344CB8AC3E}">
        <p14:creationId xmlns:p14="http://schemas.microsoft.com/office/powerpoint/2010/main" val="3978031395"/>
      </p:ext>
    </p:extLst>
  </p:cSld>
  <p:clrMapOvr>
    <a:masterClrMapping/>
  </p:clrMapOvr>
  <p:transition>
    <p:wipe dir="d"/>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033845"/>
            <a:ext cx="8802469" cy="12003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آسیبهاومنکرات  </a:t>
            </a:r>
            <a:r>
              <a:rPr lang="ar-SA"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انضباط </a:t>
            </a:r>
            <a:r>
              <a:rPr lang="ar-SA"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مالی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13151279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nSpc>
                <a:spcPts val="4200"/>
              </a:lnSpc>
              <a:defRPr/>
            </a:pPr>
            <a:endParaRPr lang="fa-IR" sz="2800" kern="0" dirty="0">
              <a:solidFill>
                <a:srgbClr val="C00000"/>
              </a:solidFill>
              <a:cs typeface="B Titr" pitchFamily="2" charset="-78"/>
            </a:endParaRPr>
          </a:p>
          <a:p>
            <a:pPr algn="ctr">
              <a:lnSpc>
                <a:spcPts val="57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جابجایی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بودجه واعتبارات ، بدون مجوز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57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شخصی ازبیت المال، بدون مجوز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57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تنظیم ،صدورواستفاده ازهرگونه سند،فاکتور،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گزارش و</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گواهی صوری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خلاف واقع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5700"/>
              </a:lnSpc>
              <a:defRPr/>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اخذتسهیلات، بانداشتن شرایط لازم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5700"/>
              </a:lnSpc>
              <a:defRPr/>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اسراف  و</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بی مبالاتی در</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اموال بیت المال،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محل کار سازمان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5700"/>
              </a:lnSpc>
              <a:defRPr/>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دراختیارفرماندهان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بالاترقراردادن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امکانات بیت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جهت استفاده شخصی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661359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6" y="1088740"/>
            <a:ext cx="8685964" cy="4558875"/>
          </a:xfrm>
        </p:spPr>
        <p:txBody>
          <a:bodyPr>
            <a:noAutofit/>
          </a:bodyPr>
          <a:lstStyle/>
          <a:p>
            <a:pPr marL="0" indent="0" algn="ctr">
              <a:lnSpc>
                <a:spcPct val="150000"/>
              </a:lnSpc>
              <a:spcBef>
                <a:spcPct val="0"/>
              </a:spcBef>
              <a:buNone/>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۷)تصرف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دربیت المال خارج ازمحدوده مجاز واختیار</a:t>
            </a:r>
          </a:p>
          <a:p>
            <a:pPr marL="0" indent="0" algn="ctr">
              <a:lnSpc>
                <a:spcPct val="150000"/>
              </a:lnSpc>
              <a:spcBef>
                <a:spcPct val="0"/>
              </a:spcBef>
              <a:buNone/>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8)دریافت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اضافه کاری درغیرمواردمجاز</a:t>
            </a:r>
          </a:p>
          <a:p>
            <a:pPr marL="0" indent="0" algn="ctr">
              <a:lnSpc>
                <a:spcPct val="150000"/>
              </a:lnSpc>
              <a:buNone/>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9)بذل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وبخشش ازبیت المال بدون  رعایت مقررات و قوانين و ضوابط شرعي ویابدون اذن و اجازة مرجع ذي‌صلاح</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غصب و موجب ضمان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است</a:t>
            </a:r>
          </a:p>
          <a:p>
            <a:pPr marL="0" indent="0" algn="ctr">
              <a:lnSpc>
                <a:spcPct val="150000"/>
              </a:lnSpc>
              <a:buNone/>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۱۰)دریافت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پورسانت برای مامور خرید و ضرورت برگرداندن آن به بیت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المال</a:t>
            </a:r>
          </a:p>
          <a:p>
            <a:pPr marL="0" indent="0" algn="ctr">
              <a:lnSpc>
                <a:spcPct val="150000"/>
              </a:lnSpc>
              <a:buNone/>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11)تصرف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در بیت‌المال مانند:استفاده ازسيستم رايانه براي تايپ، رايت، تكثيرو آموزش شخصي برخلاف ضوابط و مقررات مربوطه، </a:t>
            </a:r>
          </a:p>
          <a:p>
            <a:pPr marL="0" indent="0" algn="ctr">
              <a:lnSpc>
                <a:spcPct val="150000"/>
              </a:lnSpc>
              <a:buNone/>
            </a:pP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spcBef>
                <a:spcPct val="0"/>
              </a:spcBef>
              <a:buNone/>
            </a:pPr>
            <a:endPar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spcBef>
                <a:spcPct val="0"/>
              </a:spcBef>
              <a:buNone/>
            </a:pP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Nazanin" pitchFamily="2" charset="-78"/>
            </a:endParaRPr>
          </a:p>
          <a:p>
            <a:pPr marL="0" indent="0" algn="ctr">
              <a:lnSpc>
                <a:spcPct val="150000"/>
              </a:lnSpc>
              <a:spcBef>
                <a:spcPct val="0"/>
              </a:spcBef>
              <a:buNone/>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Nazanin" pitchFamily="2" charset="-78"/>
            </a:endParaRPr>
          </a:p>
        </p:txBody>
      </p:sp>
    </p:spTree>
    <p:extLst>
      <p:ext uri="{BB962C8B-B14F-4D97-AF65-F5344CB8AC3E}">
        <p14:creationId xmlns:p14="http://schemas.microsoft.com/office/powerpoint/2010/main" val="87244111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413665"/>
            <a:ext cx="8685964"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12)</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شستن لباس يا استحمام در محل كار، بيش از حد متعارف وضرورت، يا بدون اذن</a:t>
            </a:r>
            <a:endPar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13</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)شستشوي خودروي شخصي در محل كار </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بدون</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اذن مسئول داراي اذن شرعي وقانوني.</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14)</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وسائل گرمايشي يا سرمايشي اضافي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بدون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اذن  مسئول داراي اذن شرعي و قانوني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15</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 ابزار آلات سازمان جهت تعمير وسايل شخصي مانند خودرو  ياتعمير ساختمان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بدون</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اذن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كسي كه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 نظر شرعي و قانوني حق اذن دارد.</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16</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نگهداری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احشام و دام شخصی(مانند گوسفندومرغ و امثال آن )در محل کار و تغذیه آنان از علوفه بیت المال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برخلاف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ضوابط و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مقررات</a:t>
            </a:r>
            <a:r>
              <a:rPr lang="en-US" sz="2000" dirty="0"/>
              <a:t/>
            </a:r>
            <a:br>
              <a:rPr lang="en-US" sz="2000" dirty="0"/>
            </a:b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17</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رفتن به مجالس ترحیم  در وقت اداري با ماشين سازمانی ب</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دون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اذن كسي كه از نظر شرعي و قانوني حق اذن دارد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18</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خودرو و موتورسيكلت سازمان جهت تمرين و آموزش رانندگي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9</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وسائل نقليه بيت المال در امور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ی</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م</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انند</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مسافرت و رفت و آمد خانوادگي، مگر آنكه با اجازه قانوني نهاد مربوطه باشد</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4569563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20)</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دراختیار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دیگران قراردادن وسائل نقلیه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سازمان</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21)</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خودروي سازمان براي سرويس مدارس فرزندان پاسدار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22)</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تعويض لوازم اصلى خودروهاى سازمانى فرسوده با لوازم خودروى شخصى</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23</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لوازم اصلى خودروهاى سازمانى فرسوده و خارج از رده و تعويض آنها با لوازم خودروى شخصى بدون اذن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قانوني</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24)پرداخت جرایم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رانندگي خودروي سازمان</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به علت تخلفات رانندگی از بودجه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سازمان</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25)</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شخصی  از ماشين آلات سازمان</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مانند لودر، بولدوزر، بيل مكانيكي جهت</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اموری مانند:</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تسطيح زمين كشاورزي و يا پر كردن حياط منزل يا پي ريزي اسكلت ساختمان</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493910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7" end="7"/>
                                            </p:txEl>
                                          </p:spTgt>
                                        </p:tgtEl>
                                        <p:attrNameLst>
                                          <p:attrName>style.visibility</p:attrName>
                                        </p:attrNameLst>
                                      </p:cBhvr>
                                      <p:to>
                                        <p:strVal val="visible"/>
                                      </p:to>
                                    </p:set>
                                    <p:animEffect transition="in" filter="wipe(down)">
                                      <p:cBhvr>
                                        <p:cTn id="115" dur="580">
                                          <p:stCondLst>
                                            <p:cond delay="0"/>
                                          </p:stCondLst>
                                        </p:cTn>
                                        <p:tgtEl>
                                          <p:spTgt spid="3">
                                            <p:txEl>
                                              <p:pRg st="7" end="7"/>
                                            </p:txEl>
                                          </p:spTgt>
                                        </p:tgtEl>
                                      </p:cBhvr>
                                    </p:animEffect>
                                    <p:anim calcmode="lin" valueType="num">
                                      <p:cBhvr>
                                        <p:cTn id="116"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7" end="7"/>
                                            </p:txEl>
                                          </p:spTgt>
                                        </p:tgtEl>
                                      </p:cBhvr>
                                      <p:to x="100000" y="60000"/>
                                    </p:animScale>
                                    <p:animScale>
                                      <p:cBhvr>
                                        <p:cTn id="122" dur="166" decel="50000">
                                          <p:stCondLst>
                                            <p:cond delay="676"/>
                                          </p:stCondLst>
                                        </p:cTn>
                                        <p:tgtEl>
                                          <p:spTgt spid="3">
                                            <p:txEl>
                                              <p:pRg st="7" end="7"/>
                                            </p:txEl>
                                          </p:spTgt>
                                        </p:tgtEl>
                                      </p:cBhvr>
                                      <p:to x="100000" y="100000"/>
                                    </p:animScale>
                                    <p:animScale>
                                      <p:cBhvr>
                                        <p:cTn id="123" dur="26">
                                          <p:stCondLst>
                                            <p:cond delay="1312"/>
                                          </p:stCondLst>
                                        </p:cTn>
                                        <p:tgtEl>
                                          <p:spTgt spid="3">
                                            <p:txEl>
                                              <p:pRg st="7" end="7"/>
                                            </p:txEl>
                                          </p:spTgt>
                                        </p:tgtEl>
                                      </p:cBhvr>
                                      <p:to x="100000" y="80000"/>
                                    </p:animScale>
                                    <p:animScale>
                                      <p:cBhvr>
                                        <p:cTn id="124" dur="166" decel="50000">
                                          <p:stCondLst>
                                            <p:cond delay="1338"/>
                                          </p:stCondLst>
                                        </p:cTn>
                                        <p:tgtEl>
                                          <p:spTgt spid="3">
                                            <p:txEl>
                                              <p:pRg st="7" end="7"/>
                                            </p:txEl>
                                          </p:spTgt>
                                        </p:tgtEl>
                                      </p:cBhvr>
                                      <p:to x="100000" y="100000"/>
                                    </p:animScale>
                                    <p:animScale>
                                      <p:cBhvr>
                                        <p:cTn id="125" dur="26">
                                          <p:stCondLst>
                                            <p:cond delay="1642"/>
                                          </p:stCondLst>
                                        </p:cTn>
                                        <p:tgtEl>
                                          <p:spTgt spid="3">
                                            <p:txEl>
                                              <p:pRg st="7" end="7"/>
                                            </p:txEl>
                                          </p:spTgt>
                                        </p:tgtEl>
                                      </p:cBhvr>
                                      <p:to x="100000" y="90000"/>
                                    </p:animScale>
                                    <p:animScale>
                                      <p:cBhvr>
                                        <p:cTn id="126" dur="166" decel="50000">
                                          <p:stCondLst>
                                            <p:cond delay="1668"/>
                                          </p:stCondLst>
                                        </p:cTn>
                                        <p:tgtEl>
                                          <p:spTgt spid="3">
                                            <p:txEl>
                                              <p:pRg st="7" end="7"/>
                                            </p:txEl>
                                          </p:spTgt>
                                        </p:tgtEl>
                                      </p:cBhvr>
                                      <p:to x="100000" y="100000"/>
                                    </p:animScale>
                                    <p:animScale>
                                      <p:cBhvr>
                                        <p:cTn id="127" dur="26">
                                          <p:stCondLst>
                                            <p:cond delay="1808"/>
                                          </p:stCondLst>
                                        </p:cTn>
                                        <p:tgtEl>
                                          <p:spTgt spid="3">
                                            <p:txEl>
                                              <p:pRg st="7" end="7"/>
                                            </p:txEl>
                                          </p:spTgt>
                                        </p:tgtEl>
                                      </p:cBhvr>
                                      <p:to x="100000" y="95000"/>
                                    </p:animScale>
                                    <p:animScale>
                                      <p:cBhvr>
                                        <p:cTn id="128"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746574" y="503675"/>
            <a:ext cx="8010891" cy="7940635"/>
          </a:xfrm>
          <a:prstGeom prst="rect">
            <a:avLst/>
          </a:prstGeom>
        </p:spPr>
        <p:txBody>
          <a:bodyPr wrap="square">
            <a:spAutoFit/>
          </a:bodyPr>
          <a:lstStyle/>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26)</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استفاده ازسایه بان خودروهای سپاه</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که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مخصوص خودروهاي سازماني تهيه شده برای وسایل نقلیه شخصی</a:t>
            </a: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27</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استفاده شخصی  از اینترنت بیت المال در غيرمواردي كه اجازه داده شده است</a:t>
            </a: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28</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استفاده شخصي از موارد و اقلام  مستهلک ، تاريخ مصرف گذشته و بلا استفاده در سازمان نظير بنر، پوستر، روزنامه و غيره، چنانچه جزو ضایعاتی باشدکه قابل فروش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باشد</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س29) استفاده شخصی ازاوراق بیت المال که یک طرف آن برای مثل امتحان ونظائر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آن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استفاده شده ومستعمل می باشد اگر امکان استفاده از آن در جهت نیازهای دیگر بیت المال وجود دارد و یا بتوان آنها را فروخت و برای بیت المال هزینه کرد</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30)</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استفاده از امکانات بیت المال مانند کاغذ سفید، پوشه و نظائر آن ، به عنوان سفره موقع صرف غذا.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31)</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استفاده از مایع دست شویی برای شستشوی لباس و یا ماشین و نظایر آن</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dirty="0"/>
          </a:p>
          <a:p>
            <a:pPr algn="ctr" rtl="1">
              <a:lnSpc>
                <a:spcPct val="150000"/>
              </a:lnSpc>
            </a:pP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876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96525" y="380664"/>
            <a:ext cx="873097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32</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)تقاص ازبیت المال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؛مانند</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استفاده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ازوسائل بیت المال بخاطر استفاده ازوسائل شخصی  برای اموراداری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یا</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برداشتن از اموال بیت المال درازای طلب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ازسازمان</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33</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استفاده از  بودجه بیت المال جهت تأمین نیازمندی های مستمندان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مگر با اجازه قانونی مقام مسئول بالاتر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34</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)درمعرض آسیب قراردادن اموال بیت المال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که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منجر به آسيب ديدن و از حيّز انتفاع افتادن آنها شود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35</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عوض وبدل ،تغییر وتعویض کردن اموال بیت المال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باوجود قابل استفاده بودن آنها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مانند: تغییر دکوراسیون یا تعویض میز و صندلی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36</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بذل و بخشش غيرقانوني در اموال بيت‌المال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912878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78650"/>
            <a:ext cx="8685964" cy="4558875"/>
          </a:xfrm>
        </p:spPr>
        <p:txBody>
          <a:bodyPr>
            <a:noAutofit/>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37</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)خساراتی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که به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وسائل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بیت المال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وارد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می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شود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ومنشاش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کوتاهی وسهل انگاری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افراد است.</a:t>
            </a: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38</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خسارات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وارده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به خاطر بي‌تدبيري مديران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39</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خسارات به بیت المال به خاطر</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دخالت غيرمتخصّص در امور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تخصصي</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40)خسارات وارده به خاطر</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انتصاب افراد در جايگاه هاي سازماني برخلاف ضوابط و مقررات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41</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تصمیم گیریهایی که باعث خسارات به بیت المال شود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درصورتی که ازروی عمد ویاسهل انگاری  باشد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42</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)خسارات وارده به بیت المال به خاطر عدم دريافت مجوزهاي قانوني لازم (ازشهرداري و سازمان هاي مرتبط ) وعدم رعایت ضوابط اداری والزامات فنی  که درساخت وساز لازم الاجراء می</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4077849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9" end="9"/>
                                            </p:txEl>
                                          </p:spTgt>
                                        </p:tgtEl>
                                        <p:attrNameLst>
                                          <p:attrName>style.visibility</p:attrName>
                                        </p:attrNameLst>
                                      </p:cBhvr>
                                      <p:to>
                                        <p:strVal val="visible"/>
                                      </p:to>
                                    </p:set>
                                    <p:animEffect transition="in" filter="wipe(down)">
                                      <p:cBhvr>
                                        <p:cTn id="115" dur="580">
                                          <p:stCondLst>
                                            <p:cond delay="0"/>
                                          </p:stCondLst>
                                        </p:cTn>
                                        <p:tgtEl>
                                          <p:spTgt spid="3">
                                            <p:txEl>
                                              <p:pRg st="9" end="9"/>
                                            </p:txEl>
                                          </p:spTgt>
                                        </p:tgtEl>
                                      </p:cBhvr>
                                    </p:animEffect>
                                    <p:anim calcmode="lin" valueType="num">
                                      <p:cBhvr>
                                        <p:cTn id="116"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9" end="9"/>
                                            </p:txEl>
                                          </p:spTgt>
                                        </p:tgtEl>
                                      </p:cBhvr>
                                      <p:to x="100000" y="60000"/>
                                    </p:animScale>
                                    <p:animScale>
                                      <p:cBhvr>
                                        <p:cTn id="122" dur="166" decel="50000">
                                          <p:stCondLst>
                                            <p:cond delay="676"/>
                                          </p:stCondLst>
                                        </p:cTn>
                                        <p:tgtEl>
                                          <p:spTgt spid="3">
                                            <p:txEl>
                                              <p:pRg st="9" end="9"/>
                                            </p:txEl>
                                          </p:spTgt>
                                        </p:tgtEl>
                                      </p:cBhvr>
                                      <p:to x="100000" y="100000"/>
                                    </p:animScale>
                                    <p:animScale>
                                      <p:cBhvr>
                                        <p:cTn id="123" dur="26">
                                          <p:stCondLst>
                                            <p:cond delay="1312"/>
                                          </p:stCondLst>
                                        </p:cTn>
                                        <p:tgtEl>
                                          <p:spTgt spid="3">
                                            <p:txEl>
                                              <p:pRg st="9" end="9"/>
                                            </p:txEl>
                                          </p:spTgt>
                                        </p:tgtEl>
                                      </p:cBhvr>
                                      <p:to x="100000" y="80000"/>
                                    </p:animScale>
                                    <p:animScale>
                                      <p:cBhvr>
                                        <p:cTn id="124" dur="166" decel="50000">
                                          <p:stCondLst>
                                            <p:cond delay="1338"/>
                                          </p:stCondLst>
                                        </p:cTn>
                                        <p:tgtEl>
                                          <p:spTgt spid="3">
                                            <p:txEl>
                                              <p:pRg st="9" end="9"/>
                                            </p:txEl>
                                          </p:spTgt>
                                        </p:tgtEl>
                                      </p:cBhvr>
                                      <p:to x="100000" y="100000"/>
                                    </p:animScale>
                                    <p:animScale>
                                      <p:cBhvr>
                                        <p:cTn id="125" dur="26">
                                          <p:stCondLst>
                                            <p:cond delay="1642"/>
                                          </p:stCondLst>
                                        </p:cTn>
                                        <p:tgtEl>
                                          <p:spTgt spid="3">
                                            <p:txEl>
                                              <p:pRg st="9" end="9"/>
                                            </p:txEl>
                                          </p:spTgt>
                                        </p:tgtEl>
                                      </p:cBhvr>
                                      <p:to x="100000" y="90000"/>
                                    </p:animScale>
                                    <p:animScale>
                                      <p:cBhvr>
                                        <p:cTn id="126" dur="166" decel="50000">
                                          <p:stCondLst>
                                            <p:cond delay="1668"/>
                                          </p:stCondLst>
                                        </p:cTn>
                                        <p:tgtEl>
                                          <p:spTgt spid="3">
                                            <p:txEl>
                                              <p:pRg st="9" end="9"/>
                                            </p:txEl>
                                          </p:spTgt>
                                        </p:tgtEl>
                                      </p:cBhvr>
                                      <p:to x="100000" y="100000"/>
                                    </p:animScale>
                                    <p:animScale>
                                      <p:cBhvr>
                                        <p:cTn id="127" dur="26">
                                          <p:stCondLst>
                                            <p:cond delay="1808"/>
                                          </p:stCondLst>
                                        </p:cTn>
                                        <p:tgtEl>
                                          <p:spTgt spid="3">
                                            <p:txEl>
                                              <p:pRg st="9" end="9"/>
                                            </p:txEl>
                                          </p:spTgt>
                                        </p:tgtEl>
                                      </p:cBhvr>
                                      <p:to x="100000" y="95000"/>
                                    </p:animScale>
                                    <p:animScale>
                                      <p:cBhvr>
                                        <p:cTn id="128"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225203" y="683695"/>
            <a:ext cx="8798138" cy="7848302"/>
          </a:xfrm>
          <a:prstGeom prst="rect">
            <a:avLst/>
          </a:prstGeom>
        </p:spPr>
        <p:txBody>
          <a:bodyPr wrap="square">
            <a:spAutoFit/>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3)ایرادخسارت به بیت المال به خاطر</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سهل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انگاری درحفظ بیت المال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44</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آسیب دیدن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وسائل وامکانات</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بیت المال</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بخاطر بی دقتی افراد مانند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خراب شدن</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کامپیوتربخاطر تمیزنکردن ویاروغن کاری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نکردن</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45)</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ازرده خارج کردن اموال بیت المال،قبل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ازموعدمقرر</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46)</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اسراف در مصرف بيت المال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،مانند استفاده از</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تابلوهاي قيمتي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ویاتحمیل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هزينه هاي غير ضروري بر بيت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المال</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ویاهزينه كردن بيت المال در همايش ها و جلسات غيرضروري يا تزئين غير متعارف اتاق ها</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ونیزاستفاده از دیوارکوب یاکف پوش به جای نقاشی ساختمان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defRPr/>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47</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)برگزاري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همايش‌ها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هزينه‌هاي سنگين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درصورت امکان برگزاری آنها</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 هزينه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کمتر و</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بهره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بیشتر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defRPr/>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1563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3"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6" y="818710"/>
            <a:ext cx="796588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7/4-برخورددرحد اعدام                                                                                                                                       امام علیه السلام در نامه41 که در مقام توبیخ و نکوهش شدید از خیانتکاران به بیت المال، صادر شده ـ پس از بیزاری و نفرین بر خیانتکاران بیت المال، ضمن دعوت آنان به خداترسی و برگرداندن اموال به غارت رفته می فرماید:  « فَاتَّقِ اللَّهَ وَ ارْدُدْ إِلَى هَؤُلَاءِ الْقَوْمِ أَمْوَالَهُمْ، فَإِنَّكَ إِنْ لَمْ تَفْعَلْ ثُمَّ أَمْكَنَنِي اللَّهُ مِنْكَ لَأُعْذِرَنَّ إِلَى اللَّهِ فِيكَ وَ لَأَضْرِبَنَّكَ بِسَيْفِي الَّذِي مَا ضَرَبْتُ بِهِ أَحَداً إِلَّا دَخَلَ النَّارَ» اگر اموال به غارت رفته بیت المال را برنگردانی و خدا مرا فرصت دهد تا بر تو دست یابم، تو را کیفری خواهم کرد که نزد خدا، عذرخواه من باشد و با شمشیری تو را می زنم که به هر کس زدم، وارد دوزخ گشت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20829701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438890"/>
            <a:ext cx="765085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48</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)عدم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رعايت اقداماتی كه منجر به مصارف بيشتر امکانات بیت المال ویا امکانات شخصی مانند آب ، برق و گاز وامثال آنها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49</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چاپ وانتشارعمدی  وبدون کارشناسی وبرآورده دقیق شده ی بیش ازحد نیاز وضرورت</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50)</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نصب بنر ویاپوستربابودجه بیت المال برای پرسنلی که اززیارتگاهها مراجعت نموده اند</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پیش بینی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اعتبارات لازم برای آن،دربرنامه وبودجه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سازمان</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51</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امانت دادن امکانات سازمان به کارکنان جهت استفاده شخصی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مراعات ضوابط ومقررات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مربوطه</a:t>
            </a:r>
          </a:p>
          <a:p>
            <a:pPr algn="ctr" rtl="1">
              <a:lnSpc>
                <a:spcPct val="1500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52) هديه دادن از بيت المال، خارج ازمحدوده ضوابط و مقررات و اختيارات </a:t>
            </a: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فرماندهی</a:t>
            </a:r>
          </a:p>
          <a:p>
            <a:pPr algn="ctr" rtl="1">
              <a:lnSpc>
                <a:spcPct val="150000"/>
              </a:lnSpc>
              <a:defRPr/>
            </a:pPr>
            <a:r>
              <a:rPr lang="fa-IR"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53</a:t>
            </a:r>
            <a:r>
              <a:rPr lang="ar-SA"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)دریافت وقبول هدایا </a:t>
            </a:r>
            <a:r>
              <a:rPr lang="ar-SA"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ازمراجعین</a:t>
            </a:r>
            <a:endParaRPr lang="fa-IR"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54</a:t>
            </a:r>
            <a:r>
              <a:rPr lang="ar-SA"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)دادن هديه يا تشويقي در توديع و معارفه‌هاي سازماني ،از بودجه‌هايي كه اختصاص به سپاه يا بسيج داردمگر در مواردي كه براي اين هدايا در برنامه و بودجه سازمان پيش بيني و توسط مراجع ذي صلاح مصوب شده باشد.</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defRPr/>
            </a:pPr>
            <a:endParaRPr lang="fa-IR"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endParaRPr lang="fa-IR"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813750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43635"/>
            <a:ext cx="8775974" cy="8787021"/>
          </a:xfrm>
          <a:prstGeom prst="rect">
            <a:avLst/>
          </a:prstGeom>
        </p:spPr>
        <p:txBody>
          <a:bodyPr wrap="square">
            <a:spAutoFit/>
          </a:bodyPr>
          <a:lstStyle/>
          <a:p>
            <a:pPr algn="ctr" rtl="1">
              <a:lnSpc>
                <a:spcPct val="150000"/>
              </a:lnSpc>
              <a:spcBef>
                <a:spcPts val="600"/>
              </a:spcBef>
              <a:spcAft>
                <a:spcPts val="0"/>
              </a:spcAft>
            </a:pP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55)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پرداخت اضافه‌كاري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برخلاف </a:t>
            </a: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قوانين‌ومقررات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مربوطه</a:t>
            </a:r>
          </a:p>
          <a:p>
            <a:pPr algn="ctr" rtl="1">
              <a:lnSpc>
                <a:spcPct val="150000"/>
              </a:lnSpc>
              <a:spcBef>
                <a:spcPts val="600"/>
              </a:spcBef>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56)دریافت اضافه کاری متعددازدومحل بدون انجام </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کاراضافه</a:t>
            </a:r>
          </a:p>
          <a:p>
            <a:pPr algn="ctr" rtl="1">
              <a:lnSpc>
                <a:spcPct val="150000"/>
              </a:lnSpc>
              <a:spcBef>
                <a:spcPts val="600"/>
              </a:spcBef>
            </a:pPr>
            <a:r>
              <a:rPr lang="fa-IR"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57)نوشتن گزارش غير واقعي و گرفتن پول در برابر ساعات اضافه كاري كه در برابر آن كاري انجام نشده است</a:t>
            </a:r>
            <a:r>
              <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58)دریافت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اضافه کاری جهت صرف وقت براي اياب و ذهاب به محل كار</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59) محاسبة غيرواقعي و دريافت پول دربرابر ساعات اضافه‌كاري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غيرواقعي</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60) بکارگیری نیرو به اضافه کاری ونپرداختن اضافه کاری توسط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مسئول</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61) مجبور نمودن افراد به كار و يا از حقوق قانوني آنان كسر نمودن بدون رضايت و توافق  آنهاتوسط فرماندهان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spcBef>
                <a:spcPts val="600"/>
              </a:spcBef>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spcBef>
                <a:spcPts val="600"/>
              </a:spcBef>
              <a:spcAft>
                <a:spcPts val="0"/>
              </a:spcAft>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p:txBody>
      </p:sp>
    </p:spTree>
    <p:extLst>
      <p:ext uri="{BB962C8B-B14F-4D97-AF65-F5344CB8AC3E}">
        <p14:creationId xmlns:p14="http://schemas.microsoft.com/office/powerpoint/2010/main" val="135989857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884646963"/>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45583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1849447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محمدحسین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منتظری</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دفترتاییدشرعی ضوابط وبرنامه ها</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سپاه پاسداران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ماه1399</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3248910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5" y="0"/>
            <a:ext cx="8145905" cy="6694140"/>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7/5- تباه سازی ارزشها ومعنویت                                                                                                                           بی توجهی به  بيت‌المال آنچنان تباهی وتیرگی رابه دنبال دارد  كه حتي نور شهادت را تیره  مي‌سازد. «مِدعَم» از خدمتكاران پيامبر صلي الله عليه و آله در يكى از جنگ ها، همراه وى بود. او، در آن جنگ، به تير دشمن شهيد گشت. مسلمانان، كنار پيكر او گرد آمده، مى گفتند: بهشت بر تو گوارا باد! ولى پيامبر صلي الله عليه و آله سخنى نمى فرمود و خشمناك به نظر مى رسيد. حاضران، علت خشم را نمى دانستند كه ناگهان پيامبر فرمود :«كَلاّ، وَالذى نَفْسُ مُحَمَّدٍ بِيَدِهِ! اِنَّ شَمْلَتَه الآنَ لَتُحتَرَقُ عَلَيْهِ فِي النارِ، كانَ غَلّها مِنْ فيء المُسْلمينَ يَوْمَ خِيبَرٍ»(سيره ى ابن هشام، ج 3، ص 354.)                                                                                                                                           سوگند به خداوندى كه جان محمّد در دست اوست! روپوش او هم اكنون وى را در ميان آتش شعله ور خود مى سوزاند؛ چون، او، آن روپوش را از بيت المال مسلمانان (بدون رعايت مقررات) و از روى خيانت برداشته بود.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8507246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033845"/>
            <a:ext cx="8802469" cy="12003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ar-SA"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4)احکام انضباط مالی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9819392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1-استفاده </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شخصی از بیت المال</a:t>
            </a:r>
          </a:p>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1/1-استفاده شخصی  ازبیت المال چه حکمی  دارد؟</a:t>
            </a:r>
          </a:p>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استفاده در ساعات رسمی کار به مقدار متعارفی که مورد ضرورت و نیاز است و شرایط کاری بیانگر اذن به کارمندان در این مقدار از استفاده است و يا با اذن كسي كه از نظر شرعي و قانوني حق اذن دارد، اشکال ندارد . (اجوبه الاستفتاءات، س 1956)</a:t>
            </a:r>
          </a:p>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2/1-منظوراز مسئول بالاتری که حق اذن داردکیست؟ </a:t>
            </a:r>
          </a:p>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مسئولی که ازحیث سلسله مراتب درجایگاه بالاتری قرارگرفته وازنظر اختیاراتی که دارد می تواند اذن دراستفاده به دیگران بدهد ویا از مقام بالاترازخودش دراذن دادن ماذون باشد</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0" y="413665"/>
            <a:ext cx="8820979" cy="559383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3/1-احکام استفاده از امکانات بیت المال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 استفاده از امکانات و نیروی انسانی  سازمان برای امور شخصی مانند تعمیر وسایل  برقی و غیره چه حکمی دارد؟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استفاده شخصي از امكانات دولتي و نیز و به کارگیری نیروی انسانی برای امور شخصی جایز نیست مگر در چارچوب مقررات.</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س2)شستن لباس يا استحمام در محل كار، چه حكمي دارد؟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اگر بيش از حد متعارف وضرورت باشد، يا بدون اذن باشد، استفاده جائز نيست وموجب  ضمان است.</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س3)شستشوي خودروي شخصي در محل كار چه حكمي دارد؟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اشكال دارد مگر اينكه استفاده با اذن مسئول داراي اذن شرعي وقانوني باشد.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8680412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4" end="4"/>
                                            </p:txEl>
                                          </p:spTgt>
                                        </p:tgtEl>
                                        <p:attrNameLst>
                                          <p:attrName>style.visibility</p:attrName>
                                        </p:attrNameLst>
                                      </p:cBhvr>
                                      <p:to>
                                        <p:strVal val="visible"/>
                                      </p:to>
                                    </p:set>
                                    <p:anim calcmode="lin" valueType="num">
                                      <p:cBhvr>
                                        <p:cTn id="46"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2">
                                            <p:txEl>
                                              <p:pRg st="5" end="5"/>
                                            </p:txEl>
                                          </p:spTgt>
                                        </p:tgtEl>
                                        <p:attrNameLst>
                                          <p:attrName>style.visibility</p:attrName>
                                        </p:attrNameLst>
                                      </p:cBhvr>
                                      <p:to>
                                        <p:strVal val="visible"/>
                                      </p:to>
                                    </p:set>
                                    <p:anim calcmode="lin" valueType="num">
                                      <p:cBhvr>
                                        <p:cTn id="54"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5"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56"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7" dur="1000"/>
                                        <p:tgtEl>
                                          <p:spTgt spid="2">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nodeType="clickEffect">
                                  <p:stCondLst>
                                    <p:cond delay="0"/>
                                  </p:stCondLst>
                                  <p:childTnLst>
                                    <p:set>
                                      <p:cBhvr>
                                        <p:cTn id="61" dur="1" fill="hold">
                                          <p:stCondLst>
                                            <p:cond delay="0"/>
                                          </p:stCondLst>
                                        </p:cTn>
                                        <p:tgtEl>
                                          <p:spTgt spid="2">
                                            <p:txEl>
                                              <p:pRg st="6" end="6"/>
                                            </p:txEl>
                                          </p:spTgt>
                                        </p:tgtEl>
                                        <p:attrNameLst>
                                          <p:attrName>style.visibility</p:attrName>
                                        </p:attrNameLst>
                                      </p:cBhvr>
                                      <p:to>
                                        <p:strVal val="visible"/>
                                      </p:to>
                                    </p:set>
                                    <p:anim calcmode="lin" valueType="num">
                                      <p:cBhvr>
                                        <p:cTn id="62"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63"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64"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65" dur="1000"/>
                                        <p:tgtEl>
                                          <p:spTgt spid="2">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nodeType="clickEffect">
                                  <p:stCondLst>
                                    <p:cond delay="0"/>
                                  </p:stCondLst>
                                  <p:childTnLst>
                                    <p:set>
                                      <p:cBhvr>
                                        <p:cTn id="69" dur="1" fill="hold">
                                          <p:stCondLst>
                                            <p:cond delay="0"/>
                                          </p:stCondLst>
                                        </p:cTn>
                                        <p:tgtEl>
                                          <p:spTgt spid="2">
                                            <p:txEl>
                                              <p:pRg st="7" end="7"/>
                                            </p:txEl>
                                          </p:spTgt>
                                        </p:tgtEl>
                                        <p:attrNameLst>
                                          <p:attrName>style.visibility</p:attrName>
                                        </p:attrNameLst>
                                      </p:cBhvr>
                                      <p:to>
                                        <p:strVal val="visible"/>
                                      </p:to>
                                    </p:set>
                                    <p:anim calcmode="lin" valueType="num">
                                      <p:cBhvr>
                                        <p:cTn id="70"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71"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72"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73" dur="1000"/>
                                        <p:tgtEl>
                                          <p:spTgt spid="2">
                                            <p:txEl>
                                              <p:pRg st="7" end="7"/>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nodeType="clickEffect">
                                  <p:stCondLst>
                                    <p:cond delay="0"/>
                                  </p:stCondLst>
                                  <p:childTnLst>
                                    <p:set>
                                      <p:cBhvr>
                                        <p:cTn id="77" dur="1" fill="hold">
                                          <p:stCondLst>
                                            <p:cond delay="0"/>
                                          </p:stCondLst>
                                        </p:cTn>
                                        <p:tgtEl>
                                          <p:spTgt spid="2">
                                            <p:txEl>
                                              <p:pRg st="8" end="8"/>
                                            </p:txEl>
                                          </p:spTgt>
                                        </p:tgtEl>
                                        <p:attrNameLst>
                                          <p:attrName>style.visibility</p:attrName>
                                        </p:attrNameLst>
                                      </p:cBhvr>
                                      <p:to>
                                        <p:strVal val="visible"/>
                                      </p:to>
                                    </p:set>
                                    <p:anim calcmode="lin" valueType="num">
                                      <p:cBhvr>
                                        <p:cTn id="78"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79"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80"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81"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61510" y="278650"/>
            <a:ext cx="8685964"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س4)حكم استفاده از وسائل گرمايشي يا سرمايشي اضافي در محل كارچيست؟</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در صورت عدم كفايت وسائل موجود و نياز ضروري به وسيله ديگر، اشكال نداردوالابدون اذن  مسئول داراي اذن شرعي و قانوني جایز نیست.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س5)استفاده از ابزار آلات سازمان جهت تعمير وسايل شخصي مانند خودرو  ياتعمير ساختمان چه حکمی دارد؟</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استفاده كاركنان از ابزار آلات سازمان جهت امور شخصي، استفاده متعارف مورد ضرورت و نياز به شمار نمي آيد ولذا جايز نيست، مگر اينكه با اذن كسي باشد كه از نظر شرعي و قانوني حق اذن دارد.</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س6) حکم نگهداری احشام و دام شخصی(مانند گوسفندومرغ و امثال آن )در محل کار و تغذیه آنان از علوفه بیت المال چیست؟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هم نگهداري و هم تغذيه حيوانات اگر برخلاف ضوابط و مقررات باشد، جايز نيست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60350"/>
            <a:ext cx="778586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endPar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endPar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4/1-استفاده شخصی  از خودروي سازمان</a:t>
            </a: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س7) استفاده از خودروي سازمان در هنگام مأموريت براي اقدامات شخصي،مانند خريد و گرفتن نوبت دكتر و مانندآن ،چه حکمی دارد؟</a:t>
            </a: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استفاده از خودروي سازمان در هنگام مأموريت براي  امورشخصی چنانچه درچهارچوب ضوابط ومقررات مربوطه وبا اجازه فرمانده و مسئول رده باشد و اخلال در مأموريت ايجاد نكند اشكال ندارد. در غير اينصورت استفاده كننده ضامن بوده و بايد هزينه استفاده از خودروي سازمان را به رده بدهد. (مستفاد از اجوبه الاستفتائات ، سوال 1956 )</a:t>
            </a:r>
          </a:p>
          <a:p>
            <a:pPr algn="ctr">
              <a:lnSpc>
                <a:spcPct val="150000"/>
              </a:lnSpc>
              <a:defRPr/>
            </a:pPr>
            <a:endPar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س8)درمواردی که افراد كار اداري شخصي از قبيل بيمه، كار بانكي و امثال آن دارند و با ماشين خود نمي توانند وارد طرح ترافيك شوند از ماشين سپاه براي اين امور استفاده مي نمايند،حکمش چیست؟                                                                                                                ج)استفاده از خودرو ، راننده و ساير امكانات سپاه فقط در چارچوب ضوابط و مقررات جايز است ، و يا با اذن كسي كه شرعاً و قانوناً حق اذن دارد ، و در غير اين صورت جايز نيست.</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123855"/>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س9)بعضي از مسئولين براي سركشي از زيرمجموعه هاي تحت امر با خودرو سازماني و حكم به مأموريت مي روند ولي در مسير مأموريت با والدين و يا بستگان خود ديدار و گفتگو مي كنند ،حکم اين نوع  اقدامات جانبي چیست؟</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ج)صله ارحام و پرداختن به امور شخصي در سفر مأموريتي اگر مستلزم ماندن اضافه در سفر بنام مأموريت نباشد و همچنين سبب لطمه خوردن به انجام مأموريت نشود نياز به مرخصي ندارد و نيز در استفاده از خودرو اگر استفاده شخصي محسوب نشود و بقدري جزئي باشد كه شرائط بيانگر اذن در اين مقدار به كاركنان است اشكال ندارد ولي استفاده بيشتر بايد با اذن كسي كه حق اذن دارد باشد.</a:t>
            </a:r>
            <a:r>
              <a:rPr lang="en-US" dirty="0"/>
              <a:t/>
            </a:r>
            <a:br>
              <a:rPr lang="en-US" dirty="0"/>
            </a:br>
            <a:r>
              <a:rPr lang="en-US" sz="2000" dirty="0"/>
              <a:t/>
            </a:r>
            <a:br>
              <a:rPr lang="en-US" sz="2000" dirty="0"/>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س10) رفتن به مجالس ترحیم  در وقت اداري با ماشين سازمانی چه حکمی دارد؟ </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استفاده از امكانات وسايل نقيله بيت المال فقط در همان مواردي كه براي آن مقرر شده  مجاز است مگر آنكه بااذن كسي كه از نظر شرعي و قانوني حق اذن دارد ، استفاده نمايد.      (مستفاد از اجوبه، س 1956)</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19" y="2798930"/>
            <a:ext cx="868596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س12)استفاده از خودرو و موتورسيكلت سازمان جهت تمرين و آموزش رانندگي چه حكمي دارد؟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خودرو و هر آنچه كه جزو اموال عمومي و بيت المال است بايد در همان جهتي كه براي آن تهيه شده است و قانونامقرر شده است استفاده شود، از اين رو تمرين رانندگي با خودروي بيت المال جايزنيست</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س13)استفاده از وسائل نقليه بيت المال در امور شخصي مثل مسافرت و رفت و آمد خانوادگي، از نظرشرعي چه حكمي دارد؟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جايز نيست مديران و مسئولين و ساير كارمندان در هيچ يك از اموال دولتي تصرفات شخصي كنندمگر آنكه با اجازه قانوني نهاد مربوطه باشد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(اجوبه، س 1965)</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5/1-دراختیار دیگران قراردادن وسائل نقلیه سازمان</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س14)وسيله‌اي كه از بيت‌المال در اختيار ماست بدون اجازه در اختيار همكاران ديگر گذاشتن چه حكمي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ج)درفرض سوال جایزنیست</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6/1-استفاده شخصي از خودرو سازمان با پرداخت هزينه</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س15)آيا كارمندان مي توانند از خودروي سازمان، در صورت تأمين هزينه ي مصرفي آن مانند سوخت وغيره از پول خود ، استفاده شخصي نمايند؟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ج)استفاده شخصي از اموال بيت المال جايز نيست و موجب ضمان است، مگر آنكه با اذن مسئولي باشدكه ازنظرشرعی وقانونی چنين حقي دارد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7099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7/1-کمک رسانی به دیگران باوسائل نقلیه بیت المال</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س16)كمك كردن به ديگران در مسير جاده‌ها يا داخل شهر با خودروي سازمان  مانند بكسل كردن، سوخت دادن و یارساندن آنها درمسیرراه  چه حكمي دارد؟                                                                                                                                                                     ج)بستگی به ضوابط ومقررات مربوطه دارد، وچنانچه منع قانوني و سازماني داشته باشد ویابدون اجازه از مسئولين دارای اذن قانونی وشرعی باشد، جائز نيست.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س17) کمک رسانی به افرادی كه به دلائلی مانند بارش برف و باران در مسير مانده اند باخودرووسائل سازمانی، چه حکمی دارد؟                                                                                                                                                     ج)اگر در معرض خطر باشند، نجات آنها بامراعات ضوابط ومقررات مربوطه،واجب است.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6083442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6555641"/>
          </a:xfrm>
          <a:prstGeom prst="rect">
            <a:avLst/>
          </a:prstGeom>
        </p:spPr>
        <p:txBody>
          <a:bodyPr wrap="square">
            <a:spAutoFit/>
          </a:bodyPr>
          <a:lstStyle/>
          <a:p>
            <a:pPr algn="ctr" rtl="1">
              <a:lnSpc>
                <a:spcPct val="150000"/>
              </a:lnSpc>
              <a:spcBef>
                <a:spcPct val="20000"/>
              </a:spcBef>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8/1-استفاده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 خودروي سازمان براي سرويس مدارس فرزندان پاسدار</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س18)آیا ازوسائل بیت المال می توان برای خانواده مسئولین مانند سرویس مدارس آنها استفاده نمود؟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هر گونه تصرف و استفاده از امكانات سازمان و بيت المال تابع ضوابط و مقررات مربوطه است و تخلف از آن در حكم غصب و  موجب ضمان است.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9/1-تعويض لوازم اصلى خودروهاى سازمانى فرسوده با لوازم خودروى شخصى</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س19)استفاده از لوازم اصلى خودروهاى سازمانى فرسوده و خارج از رده و تعويض آنها با لوازم خودروى شخصى چه حكمى دارد؟                                                                                                                                                             ج) تصرف در اموال دولتي بدون اذن قانوني جايز نيست؛ البته پس از دور ريختن و اعراض سازمان اشكالي ندارد.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11705"/>
            <a:ext cx="8550950" cy="517988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10/1-خسارت به خودروي سازمان؛جرائم رانندگي خودروي سازمان</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س20) جريمه‌اي كه به علت تخلفات رانندگی صورت گرفته است، بعهده کیست؟                                                                                      ج)اگر راننده مقصربوده است، جریمه بعهده وی است و پرداخت آن از بودجه سازمان جايز نيست.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Bef>
                <a:spcPct val="20000"/>
              </a:spcBef>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امااگر انجام تخلف به دستور مافوق باشد وارتکاب تخلف  امری ضروری ، ارتكاب آن جايز و جريمه بر عهده سازمان است؛ ولي اگر ارتکاب تخلف ضروری نباشد ، از آنجائي كه هيچ مسئولي نمي تواند از كارمند تقاضاي انجام كاري خلاف قانون بنمايد و نظر مسئول در اين رابطه اثري ندارد،بنابراين ارتكاب تخلف جايز نيست و پرداخت آن بر عهده راننده مي باشد.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800" dirty="0" smtClean="0"/>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11/1- استفاده ازخودروی سازمان باوجودمحذوریت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س21</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استفاده از وسيله نقليه در مواردي كه کارکنان در محذور شديد اخلاقي قرار گرفته اند چه حكمي دارد؟ مثل اینکه مهمان به منزل می‌آيد و متوقع است به مقصد  رسانده شود که عدم اقدام موجب تبعات نامطلوب واحیانا غیبت شود ویا اختلافاتی درپی داشته باشد؟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بطورکلی استفاده از خودروي دولتي، برخلاف مقررات و بدون اجازه جايز نيست  وبراي موارد اضطراري  مانند فرض سوال،بايد از مقام مسئول اجازه گرفت و نسبت به كراية وسيلة نقليه بيت‌المال نيز مطابق مقررات عمل نمود.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36585" y="1493785"/>
            <a:ext cx="7875875" cy="4201150"/>
          </a:xfrm>
          <a:prstGeom prst="rect">
            <a:avLst/>
          </a:prstGeom>
        </p:spPr>
        <p:txBody>
          <a:bodyPr wrap="square">
            <a:spAutoFit/>
          </a:bodyPr>
          <a:lstStyle/>
          <a:p>
            <a:pPr rtl="1"/>
            <a:r>
              <a:rPr lang="ar-SA" dirty="0"/>
              <a:t> </a:t>
            </a:r>
            <a:endParaRPr lang="en-US" dirty="0"/>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12/1-استفاده شخصی  از ماشين آلات سازمان</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س22)استفاده شخصي كاركنان از ماشين آلات سازمان مانند لودر، بولدوزر، بيل مكانيكي جهت تسطيح زمين كشاورزي و يا پر كردن حياط منزل يا پي ريزي اسكلت ساختمان چه حكمي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آنچه جز اموال عمومي و بيت المال است بايد از آن در همان جهتي كه براي آن تهيه و قانونا مقررشده است استفاده شود، استفاده خصوصي و شخصي از اين گونه اموال جايز نيست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81590" y="503675"/>
            <a:ext cx="7875875" cy="3831818"/>
          </a:xfrm>
          <a:prstGeom prst="rect">
            <a:avLst/>
          </a:prstGeom>
        </p:spPr>
        <p:txBody>
          <a:bodyPr wrap="square">
            <a:spAutoFit/>
          </a:bodyPr>
          <a:lstStyle/>
          <a:p>
            <a:pPr algn="ctr" rtl="1">
              <a:lnSpc>
                <a:spcPct val="150000"/>
              </a:lnSpc>
            </a:pPr>
            <a:r>
              <a:rPr lang="ar-SA" dirty="0"/>
              <a:t> </a:t>
            </a:r>
            <a:endParaRPr lang="en-US" dirty="0"/>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13/1-استفاده ازسایه بان خودروهای سپاه برای وسایل نقلیه شخصی</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س23)در مقر هاي سپاه سايه بانهایی براي خودروهاي سپاه ساخته شده تا زمستان و تابستان خودروها در آنجا باشند استفاده كردن خودروي شخصي از اين فضا ها چه حكمي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ج)اگر مخصوص خودروهاي سازماني تهيه شده باشد، استفاده خصوصي جايز نيست.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667976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500" y="17393"/>
            <a:ext cx="8955995"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14/1-اینترنت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س24) استفاده شخصی  از اینترنت بیت المال در وقت اداری چه حکمی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استفاده در ساعات رسمی کار به مقدار متعارفی که مورد ضرورت و نیاز است و شرایط کاری بیانگر اذن به کارمندان در این مقدار از استفاده است و يا با اذن كسي كه از نظر شرعي و قانوني حق اذن دارد، اشکال ندارد ،ودرخارج ازوقت اداری،بستگی به ضوابط و مقررات مربوطه دارد ، بهره‌برداري در چارچوب ضوابط  بلامانع است و در صورت ابهام نسبت به ضوابط، از متصديان مربوطه استعلام گردد</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س25)استفاده شخصی از بستر اتوماسیون اداری برای ارسال پیام های شخصی جهت اطلاع رسانی و مانند آن  چه حکمی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استفاده شخصي از وسايل بيت‌المال در غيرمواردي كه اجازه داده شده است در حكم غصب است مگر اینکه با اجازه قانوني مقام مسئول بالاتر صورت گيرد</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(اجوبه الاستفتائات 1966)</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9066748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6" y="818710"/>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15/1-استفاده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ازرایانه بیت المال برای تهیه سخنرانی درسازمان وغیرسازمان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س26)استفاده از امکانات بیت المال در امور مشترک بین  شخص و سازمان مانند بهره برداری از رایانه سازمان جهت سخنرانی شخصی و سازمانی چه حکمی دارد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به مقدار متعارفي كه مورد ضرورت و نياز است و شرايط كاري بيانگر اذن به كارمندان در اين مقدار از استفاده است، ویا با اذن كسي كه از نظر شرعي و قانوني حق اذن دارد، بدون اشكال است. والا موجب ضمان است و بايد اجرت المثل استفاده از آن را به بيت المال بپردازد.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7955535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Autofit/>
          </a:bodyPr>
          <a:lstStyle/>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16/1-استفاده از اموال ضايعاتي،تاریخ مصرف گذشته و كم ارزش ونیزاوراق مستعمل</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س27)حكم استفاده شخصي از اموال بيت المال که جزء ضايعات شده،نظير كارتن،بنر و جعبه مهمات، چگونه است؟</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اگر احراز شود كه سازمان به اين اموال نياز ندارد و از آنها اعراض كرده، استفاده شخصي اشكال ندارد،در غير اين صورت، جواز استفاده منوط به اذن كسي است كه از نظر شرعي و قانوني حق اذن دارد</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(مستفاد اجوبه سوال 1956)</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س28) استفاده شخصي از موارد و اقلام  مستهلک ، تاريخ مصرف گذشته و بلا استفاده در سازمان نظير بنر، پوستر، روزنامه و غيره، شرعاً چه حكمي دارد؟</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چنانچه جزو ضایعاتی باشدکه قابل فروش است ، استفاده شخصی جایز نیست؛ ولی چنانچه جزو ضایعاتی باشد که قابل فروش نیست با اذن مسئول بالاتری که حق اذن قانونی و شرعی دارد، استفاده شخصی جایز است</a:t>
            </a:r>
            <a:r>
              <a:rPr lang="ar-SA" dirty="0"/>
              <a:t>.</a:t>
            </a:r>
            <a:endParaRPr lang="en-US" dirty="0"/>
          </a:p>
        </p:txBody>
      </p:sp>
    </p:spTree>
    <p:extLst>
      <p:ext uri="{BB962C8B-B14F-4D97-AF65-F5344CB8AC3E}">
        <p14:creationId xmlns:p14="http://schemas.microsoft.com/office/powerpoint/2010/main" val="41336448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س29) استفاده از وسایل و تجهیزات بیت المال  که بدون استفاده مانده است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بستگی به ضوابط و مقررات مربوطه و نیز منوط به  اذن مسئول بالاتری است  که شرعاً و قانوناً حق اذن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س30)حکم استفاده شخصی ازاوراق بیت المال که یک طرف آن برای مثل امتحان ونظائر استفاده شده ومستعمل می باشد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امکان استفاده از آن در جهت نیازهای دیگر بیت المال وجود دارد و یا بتوان آنها را فروخت و برای بیت المال هزینه کرد، استفاده شخصی جائز 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(لیدر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855741</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1397/01/14)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241068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033845"/>
            <a:ext cx="8802469" cy="230832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7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بیت المال </a:t>
            </a:r>
          </a:p>
          <a:p>
            <a:pPr algn="ctr" rtl="1"/>
            <a:r>
              <a:rPr lang="fa-IR" sz="7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و</a:t>
            </a:r>
            <a:r>
              <a:rPr lang="ar-SA"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احکام </a:t>
            </a:r>
            <a:r>
              <a:rPr lang="ar-SA"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انضباط مالی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32115369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507831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س31) اوراق شخصی افراد که مقالاتی را تهیه نموده اند بعد از داوری ، نزد داوران می ماند در حالی که یک طرف آن اوراق سفید و قابل استفاده می باشد. حکم استفاده کردن از این اوراق توسط داوران و ناظران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صورتي كه اوراق مذكور متعلق به اشخاص مذكور در سوال مي باشد ، استفاده شخصي از آنها اشكال ندارد، تشخيص آن به عهده مكلف مي باشد . ولي چنانچه متعلق به بيت المال باشد ، اگر امكان استفاده از آن در جهت نياز هاي ديگر بيت المال وجود دارد و يا بتوان آنها را فروخت و براي بيت المال هزينه كرد، استفاده شخصي جايز نيست.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استفتائات كد استفتاء 855741) س31)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اوراق</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124128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403745"/>
            <a:ext cx="8550949"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17/1-استفاده ازکاغذ وپوشه به جای سفره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س32) استفاده از امکانات بیت المال مانند کاغذ سفید، پوشه و نظائر آن ، به عنوان سفره موقع صرف غذا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جایز 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18/1-استفاده ازبیت المال درغیرموارد معینه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س33) استفاده کردن از امکانات بیت المال در غیر مواردی که اجازه داده شده است ( مانند استفاده از مایع دست شویی برای شستشوی لباس و یا ماشین و نظایر آن)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امكاناتي كه مورد مصرف آن مشخص شده است فقط در موارد تعيين شده جايز است مصرف شود و الا موجب ضمان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334137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426732"/>
            <a:ext cx="8402593"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19/1-مصرف نمودن اموال دولتی در غیر مواردی که اجازه داده شده</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س34) مصرف نمودن بودجه ای که برای مورد خاصی منظورشده است ویا اموال وامکانات بیت المال در غیر مواردی که اجازه داده شده است،چه حکمی دارد؟                                                                                                                                                                  ج)جایزنیست ؛در حکم غصب است و موجب ضمان می باشد، مگر آنکه با اجازه قانونی مقام مسئول بالاتر صورت بگیرد.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20/1-استفاده ازامکانات بیت المال توسط بستگان ومیهمانان کارکنان</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س35) استفاده شخصی از امکانات بیت المال برای همکاران،میهمانان و بستگان فردی که در سازمان مشغول به کار است و امکانات را در اختیار دارد چه حکمی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بطور كلّي، استفاده از هر آنچه كه جزو بيت‌المال و اموال عمومي است، فقط در آن موردي كه اين اموال براساس ضوابط و مقررات قانوني براي آن منظور شده است، مجاز است و در غير آن موارد،برای هیچکس جايز نيست.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827956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96525" y="149831"/>
            <a:ext cx="8730970"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2)تقاص </a:t>
            </a:r>
            <a:r>
              <a:rPr lang="ar-SA" sz="6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ازبیت المال </a:t>
            </a:r>
            <a:endParaRPr lang="en-US" sz="6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1/2-استفاده ازوسائل بیت المال بخاطر استفاده ازوسائل شخصی  برای اموراداری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س36)اگر فردی باوسیله شخصی خود به انجام كار های تشكيلاتی اقدام نماید ومتحمل خسارات مالي شود،آیا مجاز به استفاده از خودرو ی سازمانی برای امورشخصی خود می باشد؟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از امكانات بيت المال در مقابل استفاده از امكانات شخصي خود براي سازمان به عنوان تقاص جايز نيست،مگر با اجازة مسئول بالاتر که حق اذن شرعی وقانونی داشته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98218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957747"/>
            <a:ext cx="8640960"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2/2-برداشتن از اموال بیت المال درازای طلب ازسازمان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س36) اگر شخصی مقداری حقوق یا مزایای خاصی که به طور قانونی به او اعطا شده از سازمان طلب داشته باشد، ولی دلائل قانونی برای اثبات حق خود در اختیار نداشته باشد و یا قادر بر مطالبه آن نباشد، آیا جایز است به مقدار حق خود از اموال بیت المال که در اختیار دارد به عنوان تقاص بردارد؟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جائز نيست اموال سازمان را كه به عنوان امانت در اختيار و تحت تصرف فرداست به قصد تقاص براي خود بردارد، در نتيجه اگر مال يا حقي از  سازمان طلب دارد و مي خواهد آنرا بگيرد براي اثبات ومطالبه آن بايد از راه هاي قانوني اقدام نمايد.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41889528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21550" y="1012345"/>
            <a:ext cx="8231575" cy="49012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033"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3)استفاده از امكانات بيت المال براي مراسم مذهبي و ملي</a:t>
            </a:r>
            <a:endParaRPr lang="en-US" sz="4033"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س37)آيا استفاده از امكانات بيت المال براي مراسم غير سازماني نظير مراسم مذهبي، ملی و راهپيماييهامجاز است يا خير؟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بطوركلي استفاده از هرآنچه كه جزو بيت المال و اموال عمومي است فقط در آن مواردي كه اين اموال براساس ضوابط و مقررات قانوني براي آن منظور شده است مجاز است و در غير آن مواردجايز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16033289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926595" y="413665"/>
            <a:ext cx="7556500" cy="58554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س38)آيا استفاده از امكانات بيت المال براي مراسم ولادت و شهادت ائمه اطهار</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عليهم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السل</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وسوگواري حضرت اباعبدالله الحسين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عليه السلام</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 در خارج از مجموعه برگزار مي شود، جايزاست؟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صورتي كه مراسم خارج از مراكز سپاه برگزار مي شود،لازم است استفاده از امكانات سپاه در مراسم، طبق دستور العمل هاي مربوط و با هماهنگي مسئولان ذي ربط و صاحب اختيار و در حدمتعارف با رعايت مسائل شرعي مربوط به امانت انجام گيرد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236997305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70" y="188640"/>
            <a:ext cx="7695855" cy="452431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en-US" dirty="0"/>
              <a:t> </a:t>
            </a:r>
          </a:p>
          <a:p>
            <a:pPr rtl="1"/>
            <a:r>
              <a:rPr lang="en-US" b="1" dirty="0"/>
              <a:t> </a:t>
            </a:r>
            <a:endParaRPr lang="en-US" dirty="0"/>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س39) برگزاری مراسم زیارت عاشورا که در طول سال در یکی از روزهای هفته در سپاه اجرا می شود و با هزینه بیت المال پذیرایی صورت می گیرد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برگزاري  زيارت عاشورا در ساعت اداري و پذيرائي با هزينه بيت المال اگر در قالب برنامه هاي مصوب و طبق ضوابط و مقررات ابلاغي انجام گيرد، اشكالي ندارد، در غير اينصورت لازم است از مقامات ذي صلاح و صاحب اختيار كسب مجوز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9251983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36586" y="1534829"/>
            <a:ext cx="6930770"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4)استفاده از امكانات سازمان در امور عام المنفعه</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س40)استفاده از امكانات اداري در امور عام المنفعه و خدمت رساني به مردم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از اموال دولتي برخلاف  مقررات  مربوطه و يا بدون اذن كسي كه از نظر شرعي وقانوني حق اذن دارد،جایزنیست وموجب ضمان خواهد بود.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228713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61510" y="-115414"/>
            <a:ext cx="8852643" cy="69249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5) استفاده از  بودجه بیت المال جهت تأمین نیازمندی های مستمندان</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س41) حکم استفاده از  بودجه بیت المال جهت تأمین نیازمندی های مستمندان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مصرف نمودن اموال دولتی در غیر مواردی که اجازه داده شده، در حکم غصب است و موجب ضمان می باشد، مگر آنکه با اجازه قانونی مقام مسئول بالاتر صورت بگیرد.(اجوبه،س 1966 )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6)درمعرض آسیب قراردادن اموال بیت المال</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س42)نگهداري اموال بيت المال چنانچه منجر به آسيب ديدن و از حيّز انتفاع افتادن آنها شود، چه حکمی دارد؟                                                                                                                                        ج)جايز نيست و موجب ضمان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320905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مقدمه:</a:t>
            </a:r>
          </a:p>
          <a:p>
            <a:pPr algn="ctr" rtl="1">
              <a:lnSpc>
                <a:spcPts val="4700"/>
              </a:lnSpc>
              <a:defRPr/>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بيت المال، در نظام اقتصادي اسلام، بيشترين مباحث را به خود اختصاص داده و از جايگاهي ويژه برخوردار است.                                                                                                                                                        اموال،امکاناتبیت المال وحتی مسئولیتها درنظام اسلامی امانتی است دراختیارمدیران  که به حکم فطرت و عقل و شریعت، مراعات ازآن واجب وصیانت و حفاظت از آن لازم وضروری است؛وخیانت درآن از نظر عقل و شرع مذموم  وبرای آن مجازات سختی منظورشده است                                                                                                           قرآن کریم  رعایت امانت  ودوری ازخیانت درامانت راازجمله صفات مومنان دانسته ،می فرماید:« وَ الَّذِينَ هُمْ لِأَماناتِهِمْ وَ عَهْدِهِمْ راعُونَ »(مؤمنون، آیه 8) </a:t>
            </a:r>
          </a:p>
        </p:txBody>
      </p:sp>
    </p:spTree>
    <p:extLst>
      <p:ext uri="{BB962C8B-B14F-4D97-AF65-F5344CB8AC3E}">
        <p14:creationId xmlns:p14="http://schemas.microsoft.com/office/powerpoint/2010/main" val="3942526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796163"/>
            <a:ext cx="755650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7)آسیب دیدن اموال بیت المال به خاطر استفاده تدریجی ازآنها</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س43) در مواردی که بخاطر استفاده تدریجی از اموال بیت المال ، موارد تحویلی زمان طولانی می ماند و احیاناً دچار آسیب می شود مانند خودکارهایی که  باید به تدریج مورد استفاده قرارگیرد ولذا جوهر آن خشک و از حیز انتفاع می افتد 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فرض سوال لازم است به مقدار نیاز تهیه و در اختیار قرارگیرد و در فرض اضافه امدن قبل از فاسد شدن  به مراکز مربوطه عودت داده شود و یا با اذن مسول صاحب اذن شرعی و قانونی خریداری نموده و پول آن در اختیار مرکز مربوطه قرار گیرد.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527651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145495"/>
            <a:ext cx="856895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atin typeface="IranNastaliq" panose="02020505000000020003" pitchFamily="18" charset="0"/>
                <a:cs typeface="IranNastaliq" panose="02020505000000020003" pitchFamily="18" charset="0"/>
              </a:rPr>
              <a:t> </a:t>
            </a:r>
            <a:r>
              <a:rPr lang="ar-SA"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8</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عوض وبدل ،تغییر وتعویض کردن اموال بیت المال</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س44</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هزینه کردن از امکانات بیت المال در تغییر و تعویض ها مانند: تغییر دکوراسیون یا تعویض میز و صندلی ها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وسایل و امکانات قابل استفاده باشد و تغییر و تعویض آنها موجب تحمیل هزینه بر سازمان شود ، این نوع اقدامات اسراف محسوب می شود و جایز نیست. مگر مقررات خاصی وجود داشته باشد که در این صورت تکلیف عمل به مقررات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5717059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90" y="1293156"/>
            <a:ext cx="7965885"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9</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)استفاده ازبودجه سازمان برای ساختن مهر به اسم کارکنان برای امورسازمانی                                         </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س45)استفاده از بودجه سازمان براي ساخت مهر اسم كاركنان(مثلا سرهنگ پاسدار...) كه فقط براي استفاده و امورات سازمان است چه حكمي دارد؟                                                                                                                                                                              ج) هزينه ساخت مهر هاي اسمي مسئولين كه استفاده از آنها در سازمان كاربرد دارد وضروري است ، به عهده سازمان مي باشد ؛ ولي مهر هايي كه براي استفاده شخصي درست شده  به عهده خود اشخاص مي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1936681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431540" y="908720"/>
            <a:ext cx="8235915" cy="6001643"/>
          </a:xfrm>
          <a:prstGeom prst="rect">
            <a:avLst/>
          </a:prstGeom>
        </p:spPr>
        <p:txBody>
          <a:bodyPr wrap="square">
            <a:spAutoFit/>
          </a:bodyPr>
          <a:lstStyle/>
          <a:p>
            <a:pPr algn="ctr" rtl="1">
              <a:lnSpc>
                <a:spcPct val="150000"/>
              </a:lnSpc>
            </a:pP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10)ضمان وحکم خسارت به اموال و امكانات بيت المال</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1/10- منظورازضمان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س46) منظورازضمان چیست وچه اموری موجب ضمان می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ج)منظور از ضمان ،لزوم جبران خسارت وارده به بيت المال به ميزان خسارت است كه اگر عين موجود باشد بايد برگردانده شود واگر  تلف شده باشد بايد عوض آن داده شود و درصورتي كه اجرت المثل  داشته باشد بايد به بيت المال برگردد .                                                                                                                                          استفاده ازبیت المال  بطور غير متعارف و يا بدون اذن مسئول صاحب اذن  ونیز خسارت عمدی واردکردن به بیت المال  موجب ضمان می شود و بايد جبران گردد.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6853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296525" y="0"/>
            <a:ext cx="8550950" cy="6093976"/>
          </a:xfrm>
          <a:prstGeom prst="rect">
            <a:avLst/>
          </a:prstGeom>
        </p:spPr>
        <p:txBody>
          <a:bodyPr wrap="square">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2/10-موارد ومصادیق ضامن وضمان</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س47)خرابیهایی که درساخت وسازهای سازمان جهت تغییر مدیران ومسئولان صورت می گیرد، ضمانش به عهده کیست؟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هراقدامی که موجب خسارت عمدی به بیت المال شود حرام وموجب ضمان خواهدشد وضمان به عهده کسی است که باعث خسارت شده است</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س48)دربین راه سنگی اززیرماشین قبلی دررفت وبه ماشین پشت سری که متعلق به بیت المال بود خساراتی واردساخت ،جبران خسارت به عهده چه کسی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مورد سؤال اگر راننده ماشین دولتی تقصیری در این جهت نداشته، تکلیفی متوجه او نیست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(همان، </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818495</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1396/08/21)</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س49) خسارت جزئي مانند خش انداختن روي وسائل، نصب پوستر غير ضروري با استفاده از ميخ، چه حکمی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استفاده غير متعارف از امكانات بيت المال جايز نيست و موجب ضمان است هر چند اندك و جزئي باشد.  ( مستفاد از اجوبه س1956)</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95212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a:t>
            </a:r>
            <a:r>
              <a:rPr lang="fa-IR" sz="2800" dirty="0" smtClean="0"/>
              <a:t>شهوت </a:t>
            </a:r>
            <a:r>
              <a:rPr lang="fa-IR" sz="2800" dirty="0"/>
              <a:t>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206515" y="98630"/>
            <a:ext cx="9001000" cy="6417141"/>
          </a:xfrm>
          <a:prstGeom prst="rect">
            <a:avLst/>
          </a:prstGeom>
        </p:spPr>
        <p:txBody>
          <a:bodyPr wrap="square">
            <a:spAutoFit/>
          </a:bodyPr>
          <a:lstStyle/>
          <a:p>
            <a:pPr rtl="1"/>
            <a:r>
              <a:rPr lang="ar-SA" dirty="0"/>
              <a:t> </a:t>
            </a:r>
            <a:endParaRPr lang="en-US" dirty="0"/>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3/10-احکام خسارات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س50)آیامسئولین مجازند خسارات وارده به بیت المال توسط کارکنان راببخشند ویاازبیت المال پرداخت نمایند؟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بذل و بخشش غيرقانوني در اموال بيت‌المال جايز نيست وموجب ضمان خواهدبود،مگر آنکه  بخشش ازاختیارات کسی باشد که شرعا وقانونا حق بخشش وادن جبران ازبیت المال رادارد.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س51)درمواردی که خسارت به بیت المال واردشده ولی خسارت زننده مشخص نیست،تکلیف چیست؟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چنانچه تحویل گیرنده در حفظ،نگهداري و مراقبت از اموال بيت المال كوتاهي نموده باشد ضامن است وباید جبران نماید.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366161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78650"/>
            <a:ext cx="8685964" cy="4558875"/>
          </a:xfrm>
        </p:spPr>
        <p:txBody>
          <a:bodyPr>
            <a:noAutofit/>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س52)خساراتی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که به خاطرجابجایی وسائل بیت المال به اموال وارد می شود، به عهده کیست؟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نقل وانتقال دهندگان،درانجام کار کوتاهی وسهل انگاری نکرده باشند،  چیزی به عهده آنهانیست والا ضامن‌اند و بايد خسارت را بپردازند.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س53)درمواردی که بطور غیر عمدخسارتی به بیت المال وارد می شودمانند کپی اشتباه گرفتن از اوراقی ازبیت المال ،ویاتایپ سهوی واشتباهی متن نامه و پرينت گرفتن ازآن ونظائرآن؛ تکلیف 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ج)درفرض سوال که  خسارات وارده ازروی افراط و تفريط نبوده است،افرادضامن نيستند ولی درصورت سهل انگاری وبی دقتی باید خسارات وارده راجبران نمایند.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19468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4" y="368660"/>
            <a:ext cx="8775975" cy="6428683"/>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س54)درمواردی که ناخواسته از جانب افراد خسارت به اموال بیت المال وارد می شود ،مثل گیرکردن پابه سیم دستگاه وسقوط آن  ووارد شدن خسارت به آن،تکلیف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درفرض سوال که فرد بعنوان امين و مسئول مربوطه، بطور ناخواسته باعث ضرر رسيدن به بيت‌المال شده‌، به شرط اينكه در حفظ و نگهداري آن كوشا بوده و تعدّيِ و تفريط نکرده باشد، ضامن نيست ولی اگرخسارت وارده براثر بی دقتی صورت گرفته باشد،باید جبران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105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105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س55)درمواردی که کارکنان ازروی عمد یا سهوموجب خساراتی به بیت المال می شوند ،وظیفه فرماندهان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ج)باید ضرروزیان وارده به بیت المال راطبق مقررات استیفاء نموده وحق گدشت ونادیده گرفتن آن راندارند.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34266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780985"/>
            <a:ext cx="8640960"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س56)درجاهایی که خسارات وارده به بیت المال  توسط کارکنان ،مستند به فرماندهان باشد،مثل اینکه براثر بی تدبیری مدیران ، نيروها بدون آموزش اوليه به‌كاري گمارده شوند كه باعث خسارت شوند، حكمش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ايراد خسارات ،به خاطر بي‌تدبيري مديران باشد، مطابق مقررات ضامن‌اند و بايد خسارت وارده را جبران نمایند.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س57) درمواردی که منشاخسارات وارده، نداشتن تخصص لازم در اقداماتی مانند تعمیر وسائل بیت المال است،تکلیف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دخالت غيرمتخصّص در امور تخصصي جايز نيست و در صورت ورود خسارت ضامن است وباید جبران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129831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1628800"/>
            <a:ext cx="8325924" cy="3924151"/>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س58)ا گر فرمانده يا مدير معاونتي در انتصابات، مقررات سازماني را رعايت نكند و موجب خسارت به سازمان گردد وظيفه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ج)چنانچه انتصاب افراد در جايگاه هاي سازماني برخلاف ضوابط و مقررات موجب خسارت سازمان شود ، خسارت زننده ضامن است و بايد جبران نمايد.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س59) تصمیم گیریهایی که باعث خسارات به بیت المال شود چه حکمی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ج)درصورتی که ازروی عمد ویاسهل انگاری  باشد،جایزنیست.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8813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70" y="998730"/>
            <a:ext cx="7875875" cy="447814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رسول مکرم اسلام صلی الله علیه وآله وسلم خشم وغضب الهی  ولعن همه انبیاء راثمره بهره برداری نابجا ازبیت المال می داند « امام باقر عليه السلام از رسول اكرم صلي الله عليه و آله نقل مى فرماید </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كه</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r>
              <a:rPr lang="en-US"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خَمْسَةٌ لَعَنْتُهُمْ ـ وَكُلُّ نَبيٍّ مُجابٍ- ...وَ الْـمُسْتَأثِرُ بِالفَيْئ المُسْتَحِلُّ لَهُ</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(کافی/2/293)                                                                                                                     پنج كس اند كه من و هرپيامبر مستجاب الدعوه اى، آنان را لعنت كرده است: ...ازجمله كسى كه اموال عمومى را، به خود منحصر سازد و تصرّف در آن را به نفع خود حلال شمارد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75543173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6140142"/>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س60)خسارات وارده به بیت المال به خاطر عدم دريافت مجوزهاي قانوني لازم (ازشهرداري و سازمان هاي مرتبط ) وعدم رعایت ضوابط اداری والزامات فنی  که درساخت وساز لازم الاجراء می باشد،چه حکمی دارد؟                                                                                                          ج) آنچه از ضوابط اداري و الزامات فني كه قوانين و مقررات و دستگاههاي مسئول در ساخت و ساز لازم‌الاجراء دانسته‌اند، شرعاً بايد رعايت شود، و در صورت عدم رعايت و بروز خسارت، فرد مقصّر ضامن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س61)به سرقت رفتن وسائلی که تحویل افراد بوده ومفقودشده ،چه حکمی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وسائلی که به عنوان امانت دراختیار نگهبان وانباردار قرارگرفته است،اگر کوتاهی وسهل انگاری درحفاظت وصیانت از آنها نموده باشد ضامن است وباید جبران نماید،والاضامن 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9793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 (اجوبه،س1397.)                                                                                                     </a:t>
            </a:r>
            <a:endParaRPr lang="en-US" sz="2400" dirty="0"/>
          </a:p>
        </p:txBody>
      </p:sp>
      <p:sp>
        <p:nvSpPr>
          <p:cNvPr id="3" name="Rectangle 2"/>
          <p:cNvSpPr/>
          <p:nvPr/>
        </p:nvSpPr>
        <p:spPr>
          <a:xfrm>
            <a:off x="386535" y="143635"/>
            <a:ext cx="7875875" cy="6694140"/>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س62) چنانچه جبران خسارات به لحاظ بالا بودن قیمت امکانات  برای افراد ناممکن باشد،تکلیف 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صرف ناتوانی درپرداخت، خسارت زننده رابریء الذمه نمی کند  وکسی که خسارت واردکرده ضامن است وباید جبران نماید؛ودرصورتی که به‌صورت يك‌جا نتواند پرداخت کند،بدهی اش  تقسيط گردد و درصورتي‌که معسر بودنش محرزگردید، بایدخسارت  متناسب با توان و مقدورات آنان تقسيط گردد ودرفرض ناتوانی درپرداخت اقساطی، خسارت از بيت‌المال تأمين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س63</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سربازي به وسيله‌اي خسارت عمدي وارد ساخت و طبق نظر محاكم رسيدگي كننده مجرم شناخته شد؛ اما به سبب عسر و حرج، قدرت پرداخت خسارت را ندارد چه بايد كرد؟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بستگي به حكم قاضي شرع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7412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225203" y="683695"/>
            <a:ext cx="8798138" cy="4478149"/>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4/10-سهل انگاری درحفظ بیت المال وورود خسارت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س64)در پروژه هاي بزرگ كه امكانات و اموال سازمان بصورت گسترده در آن پراكنده است اگر قسمتي از اين اموال بر اثر كوتاهي از بين برود آيا فقط كساني كه اين اموال به آنها تحويل شده است مسئولند؟ وظيفه شرعي ديگران كه پروژه حضور دارند و شاهد وارد شدن خسارت به بيت المال هستند چيست؟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فردی که امکانات واموال به عنوان امانت دراختیارش بوده است ،درحفظ امانت کوتاهی کرده باشد،ضامن است وباید جبران نماید؛اما افراد ی که شاهدواردشدن خسارات هستند درصورت امکان باید جلوی خسارات رابگیرند والا گزارش دهند.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11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926595" y="747137"/>
            <a:ext cx="7290810" cy="5586145"/>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س65) وسائل وامکاناتی که بخاطر بی دقتی افراد آسیب می بیند مانند کامپیوترداخل اتاقها که بخاطر تمیزنکردن ویاروغن کاری نکردن خراب می شود،چه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خرابي دستگاه‌هاي اداري مستند به عدم رسيدگي كاركنان باشد، فرد مقصر، ضامن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س66)چنانچه سهل انگارى و عدم مراقبت كافى از امكانات بيت المال، باعث واردآمدن خسارت به آنها شود، چه حكمى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ج)بافرض امانی بودن امکانات بیت المال درفرض سوال موجب ضمان است وباید جبران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762788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1" y="323655"/>
            <a:ext cx="8775974" cy="6370975"/>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5/10-پیدا شدن مورد خسارتی بعداز پرداخت خسارت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س67)اگر بعد از پرداخت خسارت، شيء مفقودشده پيدا شود، نسبت مالكيت آن چگونه است و به چه كسي تعلق دارد؟ به شخص پرداخت‌كنندة قيمت يا به سازمان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فرض پيداشدن، ملكيت خودرو كماكان متعلق به سازمان است و عوضي كه ضامن به سازمان پرداخت نموده، حكم «بدل حيلوله» دارد كه در فرض پيدا شدن مال، بايد به صاحبش (ضامن) برگردد.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6/10-ازرده خارج کردن اموال بیت المال،قبل ازموعدمقرر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س68) از رده خارج كردن تجهيزات اداري و غير اداري پيش از موعد مقرر آن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قابل استفاده و برخلاف ضوابط و مقررات باشد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5319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78650"/>
            <a:ext cx="8595955" cy="6278642"/>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7/10- جبران دیون به بیت المال</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س69) افرادی که احياناً استفاده غير مجاز از بيت‌المال نموده باشد، راه جبران آن كه وی رابريء‌الذمه نمايد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الف :اگر آن‌چه که از اموال بيت‏المال نزد شماست، از اموال دولتى مختص به اداره خاصى از اداره‏هاى دولتى باشد بايد در صورت امکان به همان اداره برگردانيد و الا بايد به خزانه عمومى دولت تحويل بدهيد.(همان،س 1955)</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 اگر از اموال بيت‏المال استفاده غير متعارف کرده باشد و يا بدون اذن کسى که حق اذن دارد، بيشتر از مقدار متعارف استفاده  نمايد، ضامن است و بايد عين آن را اگر موجود باشد به بيت‏المال برگرداند و اگر تلف شده باشد، بايد عوض آن را بدهد و همچنين بايد اجرة‌المثل استفاده از آن را هم در صورتى که اجرت داشته باشد به بيت‏المال بپردا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ز</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44946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323655"/>
            <a:ext cx="8280920" cy="5909310"/>
          </a:xfrm>
          <a:prstGeom prst="rect">
            <a:avLst/>
          </a:prstGeom>
        </p:spPr>
        <p:txBody>
          <a:bodyPr wrap="square">
            <a:spAutoFit/>
          </a:bodyPr>
          <a:lstStyle/>
          <a:p>
            <a:pPr rtl="1"/>
            <a:r>
              <a:rPr lang="en-US" dirty="0"/>
              <a:t> </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س70) اگر فردی مدیون به سازمان ازنظر حقوقی ویا خسارات باشد،آیامجازاست بدهی مذکور راصرف ساختمانی بعنوان مکان قرآنی ومانندآن  ویااقداماتی مشابه بنمایدویابایدبدهی خودرا به حساب سپاه واریز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كسي از اموال و امكانات سازمان و بيت المال بدون مجوز مرجع ذي صلاح استفاده شخصي كرده باشد، بايد عين آن، يا مثل آن و يا قيمت ان را به همان سازمان برگرداند،ودرصورتی که امکان نداشته باشدکه به همان سازمان عودت دهدباید به حسابی که برای این امورمنظورشده است ،واریزنماید؛لذا هزينه نمودن بدهي در امور خير ديگر،جبران ضمان به سازمان را نمي كند.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البته اگر يقين به استفاده شخصي از بيت المال نداشته و فقط يك دغدغه كلّي باشد، استغفار نموده و شرعاً بدهكار نيست.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346424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296525" y="1358770"/>
            <a:ext cx="8550950" cy="3270126"/>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س71) آيا كم كاري هاي سهوي يا عمدي جهت انجام امور شخصي با اضافه كاري قابل جبران مي باشد يا خير؟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دریافت نکردن اضافه کاری ویا صرف نظر نمودن ازمزایا،جبران کم کاری رانمی کند وباید به مقداری که یقین به کم کاری دارد،معادل ریالی آن رابه سازمان عودت نماید.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71817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161511" y="368660"/>
            <a:ext cx="8820980" cy="5632311"/>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س72)اگرچیزی ازبیت المال که دراختیار فرداست مانند خودرو ،مفقودشودویابه سرقت برودوحکمی مبنی برپرداخت خسارت صادرشود،به قیمت چه روزی باید پرداخت شود؟یوم السرقه یاروزصدورحکم ویایوم الاداء؟</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فرض ثبوت اصل ضمان، خودرو نو، مثلي بوده و ضامن، بايد مثل آن را پرداخت كند و اگر نوبت به پرداخت قيمت برسد، ميزان قيمت يوم الاداء است و خودرو مستعمل و استهلاك يافته عرفاً قيمي محسوب است و ميزان قيمت يوم السرقة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س73) اگرکسی سالها قبل به سازمان مدیون بوده وبخواهد جبران نماید،باتوجه به افزایش تورم وکاهش پول ملی ،چه مبلغی راباید پرداخت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جواب: ملاك، قيمت زمان پرداخت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62608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3324" y="716335"/>
            <a:ext cx="8557352" cy="4708981"/>
          </a:xfrm>
          <a:prstGeom prst="rect">
            <a:avLst/>
          </a:prstGeom>
        </p:spPr>
        <p:txBody>
          <a:bodyPr wrap="square">
            <a:spAutoFit/>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8/10-</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حکم دیون فراموش شده</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س74) کسی که از بيت المال در سالهاي مختلف و در مكانها و موارد مختلف استفاده جزيي نموده است ولی ازکم وکیف آن اطلاعی ندارد ،الان وظیفه اش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زايد بر مقدار متعارف كه مقررات اجازه مي دهد و يا بدون اذن كسي كه حق اذن دارد تصرف كرده باشد، به مقداري كه يقين دارد بايد از عهده آن برآيد و به اركان مذكور بپردازد. البته چنانچه امكان دارد به همان مكان كه تصرف كرده است برگرداند والا به حساب عمومي سپاه تحويل دهيد. (اجوبه س 1955و1956)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95550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016605" y="908720"/>
            <a:ext cx="706578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توصیه ،تاکید وسفارت گوناگونی درامرحفظ وحراست وصیانت ازبیت المال درآموزه ای دینی وکلمات نورانی امیرمومنان درنهج البلاغه  به چشم می خورد که جملگی حاکی ازاهمیت وضرورت اهتمام  به بیت المال ازناحیه فرماندهان ومدیران ومتصدیان امر دارد که به پاره ای ازآنها اشاره می شود: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1695336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638690"/>
            <a:ext cx="8458672" cy="3600986"/>
          </a:xfrm>
          <a:prstGeom prst="rect">
            <a:avLst/>
          </a:prstGeom>
        </p:spPr>
        <p:txBody>
          <a:bodyPr wrap="square">
            <a:spAutoFit/>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9/10-محل واریزنمودن دیون</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س75)اگرفردی  براي اطمينان قلبي در مقابل آنچه قصور و كوتاهي در دوران خدمت داشته مصمم باشد وسیله ای را به سازمان اهدا نمايد،چگونه پرداخت کندتا بريء‌الذمه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ج)درهرصورت چه اطمینان داشته باشد که مدیون است وچه بخواهدازباب احتیاط پرداخت کند  ، بايد به همان مركزي كه مديون است بپردازد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99492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81590" y="953725"/>
            <a:ext cx="8010890" cy="4478149"/>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س76)اگرفردی بداند مدیون است ولی چون جاهای مختلفی مشغول بوده نداندبدهی متعلق به کدام قسمت است ،آیاحکم مجهول المالک پیدا می کند وباید ردمظالم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ج)ردمظالم مربوط به اموال مجهول المالک  مردمی است ودرموردبیت المال موضوعیت ندارد.ودرفرض سوال،مبلغ مذكور از اموال مجهول المالك نيست بلكه دين است و ديون بايد حتماً به حساب همان اداره واريز گردد و در صورت عدم امكان يا عسر و حرج بودن رساندن به حساب همان اداره، بايد به حساب عمومي بيت المال واريز شود</a:t>
            </a:r>
            <a:r>
              <a:rPr lang="ar-SA" dirty="0"/>
              <a:t>.</a:t>
            </a:r>
            <a:endParaRPr lang="en-US" dirty="0"/>
          </a:p>
        </p:txBody>
      </p:sp>
    </p:spTree>
    <p:extLst>
      <p:ext uri="{BB962C8B-B14F-4D97-AF65-F5344CB8AC3E}">
        <p14:creationId xmlns:p14="http://schemas.microsoft.com/office/powerpoint/2010/main" val="2175704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69078" y="953725"/>
            <a:ext cx="7605844" cy="2492990"/>
          </a:xfrm>
          <a:prstGeom prst="rect">
            <a:avLst/>
          </a:prstGeom>
        </p:spPr>
        <p:txBody>
          <a:bodyPr wrap="square">
            <a:spAutoFit/>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10/10-دیون سازمانها</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س77) آيا پرداخت پولي كه يك مؤسسه دولتي از مؤسسه دولتي ديگر قرض مي گيرد واجب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وجوب پرداخت، حكم ساير ديون را دارد</a:t>
            </a:r>
            <a:r>
              <a:rPr lang="ar-SA" dirty="0"/>
              <a:t>.</a:t>
            </a:r>
            <a:endParaRPr lang="en-US" dirty="0"/>
          </a:p>
        </p:txBody>
      </p:sp>
    </p:spTree>
    <p:extLst>
      <p:ext uri="{BB962C8B-B14F-4D97-AF65-F5344CB8AC3E}">
        <p14:creationId xmlns:p14="http://schemas.microsoft.com/office/powerpoint/2010/main" val="3441958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36585" y="638690"/>
            <a:ext cx="7650850" cy="5539978"/>
          </a:xfrm>
          <a:prstGeom prst="rect">
            <a:avLst/>
          </a:prstGeom>
        </p:spPr>
        <p:txBody>
          <a:bodyPr wrap="square">
            <a:spAutoFit/>
          </a:bodyPr>
          <a:lstStyle/>
          <a:p>
            <a:pPr algn="ctr" rtl="1">
              <a:lnSpc>
                <a:spcPct val="150000"/>
              </a:lnSpc>
            </a:pP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11)احکام اسراف و زياده روي </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1/11-اسراف در مصرف بيت المال</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س78)برخي مسئولين در مصرف بيت المال زياده روي مي كنند مثلا از تابلوهاي قيمتي در اتاق استفاده مي كنند يا در همايش ها، بر بيت المال هزينه هاي غير ضروري تحميل مي كنند، میزان مجازدر مصرف بیت المال چه مقداراست؟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از آنجايي كه مصرف نمودن اموال دولتي در غير مواردي كه اجازه داده شده، در حكم غصب است،ميزان مجاز در مصرف بيت المال، مقررات و قانون نهاد مربوطه است</a:t>
            </a:r>
            <a:r>
              <a:rPr lang="en-US" dirty="0"/>
              <a:t>. </a:t>
            </a:r>
          </a:p>
        </p:txBody>
      </p:sp>
    </p:spTree>
    <p:extLst>
      <p:ext uri="{BB962C8B-B14F-4D97-AF65-F5344CB8AC3E}">
        <p14:creationId xmlns:p14="http://schemas.microsoft.com/office/powerpoint/2010/main" val="3098502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692150"/>
            <a:ext cx="8145906"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6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س79)اسراف و زياده روي در مصرف بيت المال مانند هزينه كردن بيت المال در همايش ها و جلسات غيرضروري يا تزئين غير متعارف اتاق ها چه حكمي دارد؟</a:t>
            </a:r>
          </a:p>
          <a:p>
            <a:pPr algn="ctr" rtl="1">
              <a:lnSpc>
                <a:spcPts val="6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اسراف و تبذير، شرعاجايز نيست و بيت المال بايد فقط در مصارفي كه قانون تعيين كرده، هزينه شود؛و از آن جائي كه اموال دولتي در غير مورد مجاز مصرف شده، در حكم غصب است و موجب ضمان مي باشد.</a:t>
            </a:r>
          </a:p>
        </p:txBody>
      </p:sp>
    </p:spTree>
    <p:extLst>
      <p:ext uri="{BB962C8B-B14F-4D97-AF65-F5344CB8AC3E}">
        <p14:creationId xmlns:p14="http://schemas.microsoft.com/office/powerpoint/2010/main" val="3033447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692150"/>
            <a:ext cx="823591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س80)حکم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از اشیاء وامکاناتی که باعث می شود هزینه  زیادی برسازمان تحمیل شود؛مانند استفاده از دیوارکوب یاکف پوش به جای نقاشی ساختمان چیست؟</a:t>
            </a:r>
          </a:p>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با توجه به متداول نبودن اين كار در صورتي كه عرفاً از مصاديق اسراف و تجمل باشد جايز نيست و متصدیان امر موظفند علاوه بر رعايت بيت المال و نهايت دقت در آن، مصالح سازمان و ضوابط و مقررات را نيز در نظر بگيرند و در صورت تداعي فرهنگ تجمل گرايي  اقدام نامطلوبی است وتفاوتی ندارد هزينه از بيت المال  باشد يا توسط فرد خيّر</a:t>
            </a:r>
          </a:p>
        </p:txBody>
      </p:sp>
    </p:spTree>
    <p:extLst>
      <p:ext uri="{BB962C8B-B14F-4D97-AF65-F5344CB8AC3E}">
        <p14:creationId xmlns:p14="http://schemas.microsoft.com/office/powerpoint/2010/main" val="326364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476545" y="413665"/>
            <a:ext cx="8415936" cy="3693319"/>
          </a:xfrm>
          <a:prstGeom prst="rect">
            <a:avLst/>
          </a:prstGeom>
        </p:spPr>
        <p:txBody>
          <a:bodyPr wrap="square">
            <a:spAutoFit/>
          </a:bodyPr>
          <a:lstStyle/>
          <a:p>
            <a:pPr algn="ctr" rtl="1">
              <a:lnSpc>
                <a:spcPct val="20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س81)برگزاري همايش‌ها در مناطق خوش آب‌و‌هوا و تفريحي باگردآوری افرادازسراسرکشور که هزينه‌هاي سنگينی رادرپی دارد چه حكمي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همايش‌ها و جلسات و نشست‌ها بايد به‌گونه‌اي برنامه‌ريزي و اجرا شود كه با كمترين هزينه، بيشترين بهره و نتيجه را داشته باشد،ودرهرصورت  اسراف و تبذير جايز نيست وموجب ضمان خواهدبود.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462101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41530" y="142225"/>
            <a:ext cx="8505944" cy="6832640"/>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2/11- حکم مصرف بی رویه به خاطر بی دقتی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س82) گاهی فرد بعد از پايان ساعت كاري فراموش می كند لامپ اتاق يا رايانه يا بخاري را خاموش نماید،حکم آن چیست؟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ج)اقدام به موارد فوق  ومشابه آن ازروی عمد ، از مصاديق اسراف و باعث تحميل هزينه به بيت المال است و جايز نيست و موجب ضمان خواهد شد؛ ولي اگرعمدی نباشد ودرآن افراط وتفریط صورت نگیرد ، ضماني ندارد .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س83) درمواردی كاركنان جهت كارازاتاق کارخارج و به معاونت ديگري مراجعه مي كنند ولي كولر و لامپ هاي محل كار خود را خاموش نمي كنند حكم شرعي اين مسئله چيست ؟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این نوع عادتها مطلوب نیست وچنانچه مدت زمان زيادی طول بكشد كه عرفاً اسراف محسوب شود، علاوه بر حرمت موجب ضمان خواهدشد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670870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1590" y="764182"/>
            <a:ext cx="765085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3/11-اقدامات منجر به اسراف در امکانات بیت المال</a:t>
            </a:r>
          </a:p>
          <a:p>
            <a:pPr algn="ctr" rtl="1">
              <a:lnSpc>
                <a:spcPct val="150000"/>
              </a:lnSpc>
              <a:defRPr/>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س84)عدم رعايت اقداماتی كه منجر به مصارف بيشتر امکانات بیت المال ویا امکانات شخصی مانند آب ، برق و گاز وامثال آنها  شود، چه حکمی دارد؟</a:t>
            </a:r>
          </a:p>
          <a:p>
            <a:pPr algn="ctr" rtl="1">
              <a:lnSpc>
                <a:spcPct val="150000"/>
              </a:lnSpc>
              <a:defRPr/>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ج)درصورتی که ضروری نباشد، ازمصادیق اسراف بوده،موجب ضمان است</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س85)با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توجه به راه اندازي اتوماسيون اداري، آیااسکن نامه هاي اداري قبل از اتوماسيون که نوعی اسراف تلقی می شود، جایز است؟</a:t>
            </a:r>
          </a:p>
          <a:p>
            <a:pPr algn="ctr" rtl="1">
              <a:lnSpc>
                <a:spcPct val="150000"/>
              </a:lnSpc>
              <a:defRPr/>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مصرف هر چيز بيشتر از مقدار نياز اسراف محسوب مي شود، بنابراين درفرض سوال در صورتي كه نياز به اين كار نباشد كه قبل از اتوماسيون تايپ و سپس بعد از امضاء اتوماسيون گردد، اسراف محسوب می شود وموجب ضمان خواهد بود.</a:t>
            </a:r>
          </a:p>
        </p:txBody>
      </p:sp>
    </p:spTree>
    <p:extLst>
      <p:ext uri="{BB962C8B-B14F-4D97-AF65-F5344CB8AC3E}">
        <p14:creationId xmlns:p14="http://schemas.microsoft.com/office/powerpoint/2010/main" val="1581623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78650"/>
            <a:ext cx="8595955" cy="6555641"/>
          </a:xfrm>
          <a:prstGeom prst="rect">
            <a:avLst/>
          </a:prstGeom>
        </p:spPr>
        <p:txBody>
          <a:bodyPr wrap="square">
            <a:spAutoFit/>
          </a:bodyPr>
          <a:lstStyle/>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س86</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باتوجه به ابلاغ صرفه جويي در مصرف آب و برق،روشن کردن لامپ درمثل اتاق جلسات ونمازخانه هاباوجودداشتن نورگیرچه حکمی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درصورتی که ازمصادیق اسراف باشد،جایزنیست وموجب ضمان خواهدبود.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س87)حکم افرادی که اموالی از بیت المال را به واسطه اسراف یا سهل انگاری حین خدمت مستهلک می سازند، چیست ؟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هر کسی که کوتاهی کرده، باید قیمت خسارت وارد شده را محاسبه و به سازمان مذکور پرداخت کند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(لیدر، </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945934</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تاریخ استفتاء:10/11/1397)</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س88)درمواردی که افراد در درجه‌بندي‌ها واحكام صادره و حق و حقوق خود دچار ضرر شده يا مي‌شوند فرماندهان چه مسئوليتي دارند؟                                                                                                                                                              ج) فرماندهان و مسئولین سپاه موظفند حقوق قانوني كاركنان را در چارچوب ضوابط و مقررات تا حصول نتيجه پيگيري نمايند.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41630" y="260350"/>
            <a:ext cx="697577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1)سفارش به صرفه جویی درمصرف وبکارگیری اموال وامکانات ازبیت المال، نظیر توصیه های امام علیه السلام  به كارگزارانش : «  أدِقُّوا أقْلامَكُمْ وَ قارِبُوا بَيْنَ سُطوركُمْ وَ أحْذِفُوا عَنّي فُضُولَكُمْ وَ اقْصِدُوا قَصْدَ الْمَعاني، وَ إيّاكُمْ وَالإكْثار؛ فَإنَّ أمْوالُ الْمُسْلِمينَ لا تَحْتَمِلُ الاْضْرَارَ» )بحارالأنوار، ج 76، ص49 )                                                                                 قلم هاى خود را نازك كنيد و سطرها را نزديك به هم گيريد و زيادتى كلمات را حذف كنيد و مقاصد و منظورها را در نظر بگيريد! بر حذر مى دارم شما را از پرحرفى و پر نويسى؛ زيرا، اموال مسلمانان نمى تواند اين گونه خسارت ها را تحمل كند. </a:t>
            </a:r>
          </a:p>
        </p:txBody>
      </p:sp>
    </p:spTree>
    <p:extLst>
      <p:ext uri="{BB962C8B-B14F-4D97-AF65-F5344CB8AC3E}">
        <p14:creationId xmlns:p14="http://schemas.microsoft.com/office/powerpoint/2010/main" val="414245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5339923"/>
          </a:xfrm>
          <a:prstGeom prst="rect">
            <a:avLst/>
          </a:prstGeom>
        </p:spPr>
        <p:txBody>
          <a:bodyPr wrap="square">
            <a:spAutoFit/>
          </a:bodyPr>
          <a:lstStyle/>
          <a:p>
            <a:pPr rtl="1"/>
            <a:r>
              <a:rPr lang="en-US" sz="2000" dirty="0"/>
              <a:t> </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4/11-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چاپ و نشر، کتاب و مجلات مازادبرنیازسازمان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س89) حکم چاپ وانتشارپوستروپلاکارتها در پروژه‌هاي فرهنگي و هنري بیش ازحدنیازکه ناچارشوندازباقیمانده آنهابرای تمیزکردن درودیواروشیشه هااستفاده نمایند، چیست؟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چاپ وانتشارعمدی  وبدون کارشناسی وبرآورده دقیق شده ی بیش ازحد نیاز وضرورت  که ازمصادیق بارزاسراف وتبذیر است ، حرام وموجب ضمان خواهد شد؛ودرصورتی که امکان اقدام به اموری باشد  که تاحدودی خسارات وارده راجبران نماید ، مثل تبدیل به خمیر، بهره برداریهای دیگر مانند موارد مذکوره در سوال جایز نمی باشد.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278650"/>
            <a:ext cx="8100900" cy="4562788"/>
          </a:xfrm>
          <a:prstGeom prst="rect">
            <a:avLst/>
          </a:prstGeom>
        </p:spPr>
        <p:txBody>
          <a:bodyPr wrap="square">
            <a:spAutoFit/>
          </a:bodyPr>
          <a:lstStyle/>
          <a:p>
            <a:pPr algn="ctr" rtl="1">
              <a:lnSpc>
                <a:spcPct val="150000"/>
              </a:lnSpc>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5/11-استفاده شخصي از روزنامه و كاغذهاي باطله</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س90)روزنامه هايي كه با بودجه سازمان خريداري مي شود و بين كاركنان جهت مطالعه توزيع مي شود،در صورت جمع شدن اين روزنامه ها، آيا كاركنان اجازه فروش روزنامه هاي باطله يا استفاده از آنهاجهت امور شخصي مانند تميز كردن شيشه را دارند؟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تصرف با اذن كسي كه از نظر شرعي و قانوني حق اذن دارد بدون اشكال است</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اجوبه، س 1956</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61510" y="0"/>
            <a:ext cx="8415935" cy="6924973"/>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انتقال كتب و نشريات به رده هاي ديگر</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س91)انتقال كتب و نشريات مازاد و استفاده به رده هاي ديگر چه حكمي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چنانچه مقررات خاصي در اين مورد وجود نداشته باشد، فرمانده مي تواند براي جلوگيري از اتلاف بيت المال و استفاده بهينه از آن به نحوي كه مصلحت سازماني اقتضاء مي كند توزيع نمايد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سايت ليدر، كد استفتاء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829108</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منزل بردن نشريات و كتب جهت مطالعه</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س92)آيا روزنامه يا نشريات سازمان يا كتب موجود در سازمان را ميشود به منزل بُرد و مطالعه كرد؟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شرايط كاري بيانگر اذن به كارمندان در اين مقدار از استفاده است، اشكال ندارد و همچنين بااذن كسي كه از نظر شرعي و قانوني حق اذن دارد بدون اشكال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اجوبه، س 1956</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13520"/>
            <a:ext cx="8557352" cy="6555641"/>
          </a:xfrm>
          <a:prstGeom prst="rect">
            <a:avLst/>
          </a:prstGeom>
        </p:spPr>
        <p:txBody>
          <a:bodyPr wrap="square">
            <a:spAutoFit/>
          </a:bodyPr>
          <a:lstStyle/>
          <a:p>
            <a:pPr rtl="1"/>
            <a:r>
              <a:rPr lang="ar-SA" dirty="0"/>
              <a:t> </a:t>
            </a:r>
            <a:endParaRPr lang="en-US" dirty="0"/>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فروش و تخمير نشريات و كتب سازمان</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س93)برخي كتب موجود در رده، بر اثر كثرت استفاده يا به خاطر عدم نگهداري صحيح، قابليت استفاده راندارند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آيا فروش آنها به منظور تخمير و صرف درآمد آن در امور جاري سازمان جايز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استفاده از آنها به هيچ وجه ممكن نباشد ، تبديل آنها به احسن مانعي ندارد.شماره استفتاء 829108 مورخ2/10/96</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س94)آيا مي توان روزنامه هاي باطله يا كتاب هاي مستعمل و كهنه در سازمان كه غير قابل استفاده استرا معدوم نمود؟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چنانچه مقررات خاصي در اين مورد وجود نداشته باشد مسئول مي تواند به نحوي كه مصلحتسازمان اقتضاء مي كند، عمل نمايد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مستفاد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 سايت ليدر</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س829108</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534246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56565" y="53625"/>
            <a:ext cx="8190910" cy="6678751"/>
          </a:xfrm>
          <a:prstGeom prst="rect">
            <a:avLst/>
          </a:prstGeom>
        </p:spPr>
        <p:txBody>
          <a:bodyPr wrap="square">
            <a:spAutoFit/>
          </a:bodyPr>
          <a:lstStyle/>
          <a:p>
            <a:pPr rtl="1"/>
            <a:r>
              <a:rPr lang="ar-SA" sz="2000" dirty="0"/>
              <a:t> </a:t>
            </a:r>
            <a:endParaRPr lang="en-US" sz="2000" dirty="0"/>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بی دقتی در محتوای نشریات ومجلات وعدم بهره برداری افراد بخاطر بی کیفیتی محتوا</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س95) درمواردی  ازطریق سازمان ،مجلات ونشریه هایی چاپ ونشرداده می شود که از کیفیت مطلوبی برخوردار نیست وبنحومطلوبی موردبهره برداری نیروها ویاخانواده ها قرارنمی گیرد واکثرابدون مراجعه  به متن ومحتوا معطل میماند وازرده خارج می شود،وظیفه متصدیان ودست اندرکاران تهیه آنها چیست؟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به‌طور كلي هراقدامی ازجمله صرف بيت‌المال در اين‌گونه امور بايد براساس ضوابط  ومقررات مربوطه  باشدومسئولان محترم  موظفند دقت و توجه بيشتري معطوف نمایند تا مجلات از نظر شكلي و محتوايي پاسخگوي جامعة مخاطب باشد ونیز به‌گونه‌اي عمل گردد كه از اسراف و تبذير جلوگيري  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1" y="188640"/>
            <a:ext cx="8685964" cy="5816977"/>
          </a:xfrm>
          <a:prstGeom prst="rect">
            <a:avLst/>
          </a:prstGeom>
        </p:spPr>
        <p:txBody>
          <a:bodyPr wrap="square">
            <a:spAutoFit/>
          </a:bodyPr>
          <a:lstStyle/>
          <a:p>
            <a:pPr algn="ctr" rtl="1">
              <a:lnSpc>
                <a:spcPct val="150000"/>
              </a:lnSpc>
            </a:pPr>
            <a:r>
              <a:rPr lang="ar-SA" sz="48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12)احکام تودیع ومعارفه</a:t>
            </a:r>
            <a:endParaRPr lang="en-US" sz="48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س96)دعوت ازمردم واستفاده ازبیت المال درمراسم تودیع ومعارفه مسئولان وفرماندهان  چه حکمی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ج)بستگی به ضوابط ومقررات مربوطه  دارد وبطورکلی  استفاده از بيت‌المال، مخصوص مواردي است كه در قوانين و مقررات، بيت‌المال براي آن منظور شده است و صرف آن در موارد ديگر جايز نيست و موجب ضمان است.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س97)بعدازمعارفه افراد،احیانامسئولین شهرویامردم جهت تبریک درمحل کار فردمعرفی شده حضور یافته وپذیرایی می شوند،آیاهزینه پذیرایی هاازبیت المال چه حکمی دارد؟                                                                                                                                                             ج)این گونه اموربستگی به مقررات دارد وچنانچه این نوع پذیرایی ها ازبرنامه های عرفی کاری محسوب شود،درحداختیارات قانونی هزینه ازبیت المال مانعی ندارد.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06515" y="-1165"/>
            <a:ext cx="8595955" cy="7017306"/>
          </a:xfrm>
          <a:prstGeom prst="rect">
            <a:avLst/>
          </a:prstGeom>
        </p:spPr>
        <p:txBody>
          <a:bodyPr wrap="square">
            <a:spAutoFit/>
          </a:bodyPr>
          <a:lstStyle/>
          <a:p>
            <a:pPr algn="ctr" rtl="1">
              <a:lnSpc>
                <a:spcPct val="150000"/>
              </a:lnSpc>
            </a:pPr>
            <a:r>
              <a:rPr lang="ar-SA" sz="36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13)تسلیت وتبریک ازبیت المال</a:t>
            </a:r>
            <a:endParaRPr lang="en-US" sz="36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س98) پیام تسلیت یاتبریک توسط مسئولین ومدیران درنشریات سازمان ویانصب بنروپوستر درمراسم ها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اقدام به امورفوق الذکر ومانندآن، اگر جزو برنامه هاي مصوب مجاز باشد، جایزاست والا هزینه بیت المال دراین گونه امور جایزنیست وموجب ضمان خواهدبود.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س99) نصب بنر ویاپوستربابودجه بیت المال برای پرسنلی که اززیارتگاهها مراجعت نموده اند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چنانچه اعتبارات لازم برای آن،دربرنامه وبودجه سازمان پیش بینی شده باشد،اشکالی ندارد والا جایزنیست وموجب ضمان خواهدبود.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81590" y="1178750"/>
            <a:ext cx="7380820" cy="2862322"/>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س100) رفتن به مجالس ختم ویا دیدارازافراد،توسط نیروهای تحت امر دروقت اداری وباوسائل سازمان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ج)اگرازمبادی ذی ربط اعلام شده باشد،مانعی ندارد والابااذن مسئولی که دارای اذن شرعی وقانونی است ویااخذ مرخصی ساعتی اقدام گردد.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221903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638690"/>
            <a:ext cx="7695855" cy="5632311"/>
          </a:xfrm>
          <a:prstGeom prst="rect">
            <a:avLst/>
          </a:prstGeom>
        </p:spPr>
        <p:txBody>
          <a:bodyPr wrap="square">
            <a:spAutoFit/>
          </a:bodyPr>
          <a:lstStyle/>
          <a:p>
            <a:pPr algn="ctr" rtl="1">
              <a:lnSpc>
                <a:spcPct val="150000"/>
              </a:lnSpc>
            </a:pPr>
            <a:r>
              <a:rPr lang="ar-SA" sz="44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14)استفاده ازنیرووامکانات بیت المال برای مراسم ختم </a:t>
            </a:r>
            <a:endParaRPr lang="en-US" sz="44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س101)استفاده ازکارکنان درمراسم ختم اقوام مسئولین جهت خدمت رسانی به شرکت کنندگان مانند توزیع آب وشربت چه حکمی دارد؟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ج)با رعایت ضوابط ومقررات مربوطه واذن مسئول بالاتر که دارای اذن شرعی وقانونی است ،اشکال ندارد والا تصرف در بيت‌المال (نيرو، وقت، امكانات)جایز نیست وموجب ضمان خواهد بود.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56036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86535" y="233645"/>
            <a:ext cx="8190910" cy="4801314"/>
          </a:xfrm>
          <a:prstGeom prst="rect">
            <a:avLst/>
          </a:prstGeom>
        </p:spPr>
        <p:txBody>
          <a:bodyPr wrap="square">
            <a:spAutoFit/>
          </a:bodyPr>
          <a:lstStyle/>
          <a:p>
            <a:pPr algn="ctr" rtl="1">
              <a:lnSpc>
                <a:spcPct val="150000"/>
              </a:lnSpc>
            </a:pPr>
            <a:r>
              <a:rPr lang="ar-SA" sz="36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15)امانت دادن بیت المال</a:t>
            </a:r>
            <a:endParaRPr lang="en-US" sz="36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102) امانت دادن امکانات سازمان به کارکنان جهت استفاده شخصی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ج)بستگی به ضوابط ومقررات دارد وبطور کلی استفاده ازبودجه ویاامکانات سازمان درغیر مواردی که اجازه داده شده است درحکم غصب است وموجب ضمان خواهد بود وباید جبران گردد.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تبصره: استفاده‌هاي جزئي درحدّ متعارف كه مورد ضرورت و نياز است و شرايط كاري بيانگر اذن به كارمندان دراين‌مقدارازاستفاده  است اشكال ندارد.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756975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123855"/>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2)سفارش به دوری ازویژه سازی و اختصاص به خوددادن بیت المال ؛ نظیر توصیه به مالک اشتر که فرمود</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3"/>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3"/>
              </a:rPr>
              <a:t>إيّاكَ وَ الاستئثارَ بِمَا الناسُ فيهِ أُسْوَ</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ه</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بپرهيز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از ويژه سازى (انحصار طلبى) در چيزهايى كه همه مردم در آنها برابرند</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بدیهی است یکی ازخطراتی که درمورد بیت المال وجوددارد استفاده های شخصی ازآنها توسط مدیران ومتصدیان امر است لذا امام حتی هنگام شهادت اظهارنگرانی می فرماید ازاینکه حاکمانی زمام امورمسلمین رابه دست گیرند واموال وامکانات بیت المال را بخوداختصاص دهند</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a:rPr>
              <a:t>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a:rPr>
            </a:br>
            <a:r>
              <a:rPr lang="ar-SA" sz="20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a:rPr>
              <a:t>درنامه </a:t>
            </a:r>
            <a:r>
              <a:rPr lang="ar-SA" sz="20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hlinkClick r:id="rId4"/>
              </a:rPr>
              <a:t>62 نهج البلاغه فرمود:«وَلكِنَّني آسى أنْ يَلِيَ أمْرَ هذِهِ الْأُمَّةِ سُفَهاؤها وَ فُجّارُها فَيَتَّخِذُوا مالَ اللّه دُوَلاً ...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از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اين اندوهناكم كه سرپرستى حكومت اين امّت به دست بى خردان و نابكاران افتد، بيت المال را به انحصار در آورند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572406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323655"/>
            <a:ext cx="8175633" cy="4715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20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14)احکام هدایا</a:t>
            </a:r>
          </a:p>
          <a:p>
            <a:pPr algn="ctr" rtl="1">
              <a:lnSpc>
                <a:spcPct val="20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1)هدیه ازبیت المال</a:t>
            </a:r>
          </a:p>
          <a:p>
            <a:pPr algn="ctr" rtl="1">
              <a:lnSpc>
                <a:spcPct val="20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س103) هدیه دادن ازاموال بیت المال چه حکمی دارد؟</a:t>
            </a:r>
          </a:p>
          <a:p>
            <a:pPr algn="ctr" rtl="1">
              <a:lnSpc>
                <a:spcPct val="20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هديه دادن از بيت المال، تابع ضوابط و مقررات و اختيارات فرماندهي است و بايد طبق آن عمل شود و تخلف از آن جايز نیست. </a:t>
            </a:r>
            <a:endParaRPr lang="en-US"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defRPr/>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سایت لیدر خاص،شماره استفتاء: 886806    تاریخ استفتاء: </a:t>
            </a: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1397/04/04)</a:t>
            </a:r>
            <a:endPar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5909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5" y="1493785"/>
            <a:ext cx="7925480" cy="369331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2)حکم هدایای اهدایی درمراسم وهمایش ها</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س104) آیا لوازم التحریرو دیگر وسایل که در مراسم وهمایش ها به افراد داده می شود در ملکیت افراد قرار می گیرد؟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در فرض سوال اقلام مذكور در تملك افراد قرار مي گيرد و مي توانند استفاده شخصي نمایند.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890848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785" y="638690"/>
            <a:ext cx="8375530" cy="581697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3)دریافت وقبول هدایا ازمراجعین</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س105)حکم دادن هدیه توسط مراجعین وگرفتن آن توسط کارکنان چیست؟</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هديه در محيط كار و از جانب ارباب رجوع ، يكي از خطرناك ترين چيزهاست و هرچه بيشتر از آن اجتناب كنيد به نفع دنيا و آخرت شما خواهد بود فقط در يك صورت ، دريافت آن جايز است و آن اين است كه هديه دهنده ، با اصرار زياد و با امتناع مأمور از قبول ، بالاخره به نحوي آن را اهداء كند ، آن هم بعد از انجام كار و بدون مذاكره و حتي توقع قبلي    (اجوبه – س1244  </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س106)چنانچه ارباب رجوع، هدیه ای را به مدیر سازمان بدهد تا از طرف او به کارمند خاصی بدهد (و احتمالا نیت ناسالمی در این کار داشته باشد)؛ تکلیف مدیر سازمان چیست (آیا می تواند هدیه را انتقال دهد)؟ تکلیف کارمند چیست (آیا می تواند هدیه را قبول کند)؟                                                                                                                                                                   ج) قبول هديه هم براي مدير و هم برای کارمند جايز نيست</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(لیدر،</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شماره استفتاء</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377766</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تاریخ استفتاء: 1392/06/23</a:t>
            </a:r>
            <a:r>
              <a:rPr lang="ar-SA" sz="1600" dirty="0"/>
              <a:t>) </a:t>
            </a:r>
            <a:endParaRPr lang="en-US" sz="1600" dirty="0"/>
          </a:p>
        </p:txBody>
      </p:sp>
    </p:spTree>
    <p:extLst>
      <p:ext uri="{BB962C8B-B14F-4D97-AF65-F5344CB8AC3E}">
        <p14:creationId xmlns:p14="http://schemas.microsoft.com/office/powerpoint/2010/main" val="28470182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88640"/>
            <a:ext cx="8375530" cy="612475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200000"/>
              </a:lnSpc>
            </a:pPr>
            <a:r>
              <a:rPr lang="ar-SA" sz="2000" dirty="0"/>
              <a:t>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4)دریافت وقبول هدایا ازادارات  وموسسات</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س107) بعضي از ادارات و مؤسسات به مناسبت‌هاي مختلف هدايايي را به كارمندان خود مي دهند كه جهت آن معلوم نيست، آيا جايز است كارمندان آن را گرفته و در آن تصرّف كنند؟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ج)در صورتي كه هديه دهنده بر اساس مقرّرات دولتي صلاحيت و اختيار آن را داشته باشد، دادن هديه از اموال دولتي مانعي ندارد واگر دريافت كننده احتمال قابل توجهي بدهد كه هديه دهنده اين صلاحيت و اختيار را دارد، اشكال ندارد كه آن را از او بگيرد. (اجوبه،س1755</a:t>
            </a:r>
            <a:r>
              <a:rPr lang="ar-SA" dirty="0"/>
              <a:t>)</a:t>
            </a:r>
            <a:endParaRPr lang="en-US" dirty="0"/>
          </a:p>
        </p:txBody>
      </p:sp>
    </p:spTree>
    <p:extLst>
      <p:ext uri="{BB962C8B-B14F-4D97-AF65-F5344CB8AC3E}">
        <p14:creationId xmlns:p14="http://schemas.microsoft.com/office/powerpoint/2010/main" val="23559993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98630"/>
            <a:ext cx="891099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12/3- احکام متفرقه ومرتبط بافضای مجازی                                                                                                                                 س1)آیا پاسخ سلام یا سئوال در فضای مجازی واجب است؟ در صورت وجوب با توجه به قید فوریت در پاسخ سلام، تکلیف چیست؟                                                                                                                                              ج)پاسخ سؤال فی نفسه واجب نیست. و نسبت به سلام موارد مختلف است. در مکالمه های اینترنتی جواب دادن واجب است. و باید فوری عرفی متناسب با آن رعایت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استفتاء852620</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 28/12/1396)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آیا زیارت مجازی، که باعث نوعی ارتباط قلبی میان کاربر و امام معصوم علیه السلام می شود، کارصحیحی است؟ آیاثوابی دارد؟                                                                                                                                           ج)اظهار مودت به پیشگاه مقدس معصوم (علیه السلام) از این طریق حکم زیارت از راه دور را دارد،و امید ثواب می رود.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شماره استفتاء: 520444    تاریخ استفتاء: 14/12/1393)</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82929813"/>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6565" y="1133745"/>
            <a:ext cx="7740860" cy="341632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س108)بعضي از مسئولين در ادارات و مؤسسات به مناسبت‌هاي مختلف به كارمندان خود هدايايي مي‌دهند. آيا تصرف در آنها جايز است؟                                                                                                                                                           ج)در صورتي كه هديه دهنده طبق قوانين و مقررات صلاحيت و اختيار اين امور را داشته باشد، هديه دادن و دريافت آن مانعي ندارد و حتي اگر احتمال قابل توجهي داده شود كه هديه دهنده صلاحيت چنين كاري را دارد گرفتن هديه اشكال ندارد</a:t>
            </a:r>
            <a:r>
              <a:rPr lang="ar-SA" dirty="0"/>
              <a:t>.</a:t>
            </a:r>
            <a:endParaRPr lang="en-US" dirty="0"/>
          </a:p>
        </p:txBody>
      </p:sp>
    </p:spTree>
    <p:extLst>
      <p:ext uri="{BB962C8B-B14F-4D97-AF65-F5344CB8AC3E}">
        <p14:creationId xmlns:p14="http://schemas.microsoft.com/office/powerpoint/2010/main" val="29777619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06616" y="1223755"/>
            <a:ext cx="7200800" cy="360098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5)دریافت هدایای روی دست صاحبان مانده</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س109)دریافت هدایادرمواردی که جنسی دردست مالکش مانده ،مانند اشیای ممنوعه که نمی تواند به هواپیما ببردودرگیت بازرسی به ماموران هدیه می دهد،چه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در این خصوص از جانب مسئولین مربوطه، منعی نشده و مفسده ای نداشته باشد، فی نفسه منعی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7752872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1600" y="953725"/>
            <a:ext cx="7290810" cy="4154984"/>
          </a:xfrm>
          <a:prstGeom prst="rect">
            <a:avLst/>
          </a:prstGeom>
        </p:spPr>
        <p:txBody>
          <a:bodyPr wrap="square">
            <a:spAutoFit/>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6)جابجایی هدایا</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س110) هر سال جهت سركشي از خانواده هاي شهداء كارت هديه اي داده مي شود از آنجايي كه پدران و مادران شهداء سنشان زياد و توان استفاده از كارت هديه را ندارند آيا مجاز به برداشتن وجه از كارت و همان مبلغ را هديه و كارت هديه را نزد خود نگه داريم؟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خانواده معظم شهداء راضي به تعويض كارت هديه با پول نقد باشند و منع قانوني در اين جهت وجود نداشته 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8890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39750"/>
            <a:ext cx="8229600" cy="1143000"/>
          </a:xfrm>
        </p:spPr>
        <p:txBody>
          <a:bodyPr>
            <a:normAutofit/>
          </a:bodyPr>
          <a:lstStyle/>
          <a:p>
            <a:pPr lvl="0"/>
            <a:r>
              <a:rPr lang="en-US" sz="2400" dirty="0" smtClean="0">
                <a:latin typeface="Arial" pitchFamily="34" charset="0"/>
                <a:ea typeface="Times New Roman" pitchFamily="18" charset="0"/>
                <a:cs typeface="Arial" pitchFamily="34" charset="0"/>
              </a:rPr>
              <a:t/>
            </a:r>
            <a:br>
              <a:rPr lang="en-US" sz="2400" dirty="0" smtClean="0">
                <a:latin typeface="Arial" pitchFamily="34" charset="0"/>
                <a:ea typeface="Times New Roman" pitchFamily="18" charset="0"/>
                <a:cs typeface="Arial" pitchFamily="34" charset="0"/>
              </a:rPr>
            </a:br>
            <a:endParaRPr lang="fa-IR" dirty="0"/>
          </a:p>
        </p:txBody>
      </p:sp>
      <p:sp>
        <p:nvSpPr>
          <p:cNvPr id="53249" name="Rectangle 1"/>
          <p:cNvSpPr>
            <a:spLocks noGrp="1" noChangeArrowheads="1"/>
          </p:cNvSpPr>
          <p:nvPr>
            <p:ph idx="1"/>
          </p:nvPr>
        </p:nvSpPr>
        <p:spPr bwMode="auto">
          <a:xfrm>
            <a:off x="1241630" y="1313765"/>
            <a:ext cx="7290810" cy="35640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7)مصرف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هدایا درغیر مورد معین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س111) آیا هدایایی که به کارمندان برای موردخاصی مانند زیارت مشهد مقدس داده می شود،جایز است درموارددیگری غیراز موردخاص مصرف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جواب: این گونه اموربستگی به ضوابط ومقررات مربوطه دارد،درصورت منع بايد در همان مورد مصرف گردد.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6972866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49">
                                            <p:txEl>
                                              <p:pRg st="0" end="0"/>
                                            </p:txEl>
                                          </p:spTgt>
                                        </p:tgtEl>
                                        <p:attrNameLst>
                                          <p:attrName>style.visibility</p:attrName>
                                        </p:attrNameLst>
                                      </p:cBhvr>
                                      <p:to>
                                        <p:strVal val="visible"/>
                                      </p:to>
                                    </p:set>
                                    <p:anim calcmode="lin" valueType="num">
                                      <p:cBhvr>
                                        <p:cTn id="7" dur="1000" fill="hold"/>
                                        <p:tgtEl>
                                          <p:spTgt spid="5324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4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4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324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3249">
                                            <p:txEl>
                                              <p:pRg st="1" end="1"/>
                                            </p:txEl>
                                          </p:spTgt>
                                        </p:tgtEl>
                                        <p:attrNameLst>
                                          <p:attrName>style.visibility</p:attrName>
                                        </p:attrNameLst>
                                      </p:cBhvr>
                                      <p:to>
                                        <p:strVal val="visible"/>
                                      </p:to>
                                    </p:set>
                                    <p:anim calcmode="lin" valueType="num">
                                      <p:cBhvr>
                                        <p:cTn id="15" dur="1000" fill="hold"/>
                                        <p:tgtEl>
                                          <p:spTgt spid="5324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324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324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324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3249">
                                            <p:txEl>
                                              <p:pRg st="2" end="2"/>
                                            </p:txEl>
                                          </p:spTgt>
                                        </p:tgtEl>
                                        <p:attrNameLst>
                                          <p:attrName>style.visibility</p:attrName>
                                        </p:attrNameLst>
                                      </p:cBhvr>
                                      <p:to>
                                        <p:strVal val="visible"/>
                                      </p:to>
                                    </p:set>
                                    <p:anim calcmode="lin" valueType="num">
                                      <p:cBhvr>
                                        <p:cTn id="23" dur="1000" fill="hold"/>
                                        <p:tgtEl>
                                          <p:spTgt spid="5324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324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324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32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650588"/>
            <a:ext cx="8325924" cy="4154984"/>
          </a:xfrm>
          <a:prstGeom prst="rect">
            <a:avLst/>
          </a:prstGeom>
        </p:spPr>
        <p:txBody>
          <a:bodyPr wrap="square">
            <a:spAutoFit/>
          </a:bodyPr>
          <a:lstStyle/>
          <a:p>
            <a:pPr algn="ctr" rtl="1">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8)هدایادرمراسم تودیع ومعارفه</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س112)دادن هديه يا تشويقي در توديع و معارفه‌هاي سازماني ،از بودجه‌هايي كه اختصاص به سپاه يا بسيج دارد، چه حكمي دارد؟                                                                                                                                                            ج) استفاده از بيت المال به مواردي اختصاص دارد كه در قوانين و مقررات تعريف شده و صرف آن در موارد ديگر جايز نيست و موجب ضمان است مگر در مواردي كه براي اين هدايا در برنامه و بودجه سازمان پيش بيني و توسط مراجع ذي صلاح مصوب شده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7892787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8680</TotalTime>
  <Words>15719</Words>
  <Application>Microsoft Office PowerPoint</Application>
  <PresentationFormat>On-screen Show (4:3)</PresentationFormat>
  <Paragraphs>950</Paragraphs>
  <Slides>205</Slides>
  <Notes>202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205</vt:i4>
      </vt:variant>
    </vt:vector>
  </HeadingPairs>
  <TitlesOfParts>
    <vt:vector size="214" baseType="lpstr">
      <vt:lpstr>2  Nazanin</vt: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2)سفارش به دوری ازویژه سازی و اختصاص به خوددادن بیت المال ؛ نظیر توصیه به مالک اشتر که فرمود: « إيّاكَ وَ الاستئثارَ بِمَا الناسُ فيهِ أُسْوَه» بپرهيز از ويژه سازى (انحصار طلبى) در چيزهايى كه همه مردم در آنها برابرند.                                                                                                                                                            بدیهی است یکی ازخطراتی که درمورد بیت المال وجوددارد استفاده های شخصی ازآنها توسط مدیران ومتصدیان امر است لذا امام حتی هنگام شهادت اظهارنگرانی می فرماید ازاینکه حاکمانی زمام امورمسلمین رابه دست گیرند واموال وامکانات بیت المال را بخوداختصاص دهند  درنامه 62 نهج البلاغه فرمود:«وَلكِنَّني آسى أنْ يَلِيَ أمْرَ هذِهِ الْأُمَّةِ سُفَهاؤها وَ فُجّارُها فَيَتَّخِذُوا مالَ اللّه دُوَلاً ... » از اين اندوهناكم كه سرپرستى حكومت اين امّت به دست بى خردان و نابكاران افتد، بيت المال را به انحصار در آورند </vt:lpstr>
      <vt:lpstr>3) استرداد بیت المال از جمله روشهای امام علی علیه السلام نسبت به بیت المال، برگرداندن چیزهایی است که از بیت المال، به غارت رفته است. در خطبه پانزدهم، در باره بیت المال تاراج شده می فرماید: «وَاللّه ِ لَوْ وَجَدْتُهُ قَدْ تُزُوِّجَ بِهِ النساءُ وَ مُلِكَ بِهِ الإماءُ لَرَدَدْتُهُ ... »  (نهج البلاغه، خطبه 15.)                                                                                                       به خدا سوگند! بیت المال تاراج شده را هر کجا که بیابم، به صاحبان اصلی آن باز می گردانم، گرچه با آن، ازدواج کرده و یا کنیزانی خریده باشند.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7/4-برخورددرحد اعدام                                                                                                                                       امام علیه السلام در نامه41 که در مقام توبیخ و نکوهش شدید از خیانتکاران به بیت المال، صادر شده ـ پس از بیزاری و نفرین بر خیانتکاران بیت المال، ضمن دعوت آنان به خداترسی و برگرداندن اموال به غارت رفته می فرماید:  « فَاتَّقِ اللَّهَ وَ ارْدُدْ إِلَى هَؤُلَاءِ الْقَوْمِ أَمْوَالَهُمْ، فَإِنَّكَ إِنْ لَمْ تَفْعَلْ ثُمَّ أَمْكَنَنِي اللَّهُ مِنْكَ لَأُعْذِرَنَّ إِلَى اللَّهِ فِيكَ وَ لَأَضْرِبَنَّكَ بِسَيْفِي الَّذِي مَا ضَرَبْتُ بِهِ أَحَداً إِلَّا دَخَلَ النَّارَ» اگر اموال به غارت رفته بیت المال را برنگردانی و خدا مرا فرصت دهد تا بر تو دست یابم، تو را کیفری خواهم کرد که نزد خدا، عذرخواه من باشد و با شمشیری تو را می زنم که به هر کس زدم، وارد دوزخ گشت. </vt:lpstr>
      <vt:lpstr>PowerPoint Presentation</vt:lpstr>
      <vt:lpstr>PowerPoint Presentation</vt:lpstr>
      <vt:lpstr>PowerPoint Presentation</vt:lpstr>
      <vt:lpstr>PowerPoint Presentation</vt:lpstr>
      <vt:lpstr>PowerPoint Presentation</vt:lpstr>
      <vt:lpstr>PowerPoint Presentation</vt:lpstr>
      <vt:lpstr>   س9)بعضي از مسئولين براي سركشي از زيرمجموعه هاي تحت امر با خودرو سازماني و حكم به مأموريت مي روند ولي در مسير مأموريت با والدين و يا بستگان خود ديدار و گفتگو مي كنند ،حکم اين نوع  اقدامات جانبي چیست؟ ج)صله ارحام و پرداختن به امور شخصي در سفر مأموريتي اگر مستلزم ماندن اضافه در سفر بنام مأموريت نباشد و همچنين سبب لطمه خوردن به انجام مأموريت نشود نياز به مرخصي ندارد و نيز در استفاده از خودرو اگر استفاده شخصي محسوب نشود و بقدري جزئي باشد كه شرائط بيانگر اذن در اين مقدار به كاركنان است اشكال ندارد ولي استفاده بيشتر بايد با اذن كسي كه حق اذن دارد باشد.  س10) رفتن به مجالس ترحیم  در وقت اداري با ماشين سازمانی چه حکمی دارد؟  ج) استفاده از امكانات وسايل نقيله بيت المال فقط در همان مواردي كه براي آن مقرر شده  مجاز است مگر آنكه بااذن كسي كه از نظر شرعي و قانوني حق اذن دارد ، استفاده نمايد.      (مستفاد از اجوبه، س 1956)</vt:lpstr>
      <vt:lpstr>س12)استفاده از خودرو و موتورسيكلت سازمان جهت تمرين و آموزش رانندگي چه حكمي دارد؟ ج) خودرو و هر آنچه كه جزو اموال عمومي و بيت المال است بايد در همان جهتي كه براي آن تهيه شده است و قانونامقرر شده است استفاده شود، از اين رو تمرين رانندگي با خودروي بيت المال جايزنيست.  س13)استفاده از وسائل نقليه بيت المال در امور شخصي مثل مسافرت و رفت و آمد خانوادگي، از نظرشرعي چه حكمي دارد؟ ج) جايز نيست مديران و مسئولين و ساير كارمندان در هيچ يك از اموال دولتي تصرفات شخصي كنندمگر آنكه با اجازه قانوني نهاد مربوطه باشد. (اجوبه، س 1965)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15/1-استفاده ازرایانه بیت المال برای تهیه سخنرانی درسازمان وغیرسازمان  س26)استفاده از امکانات بیت المال در امور مشترک بین  شخص و سازمان مانند بهره برداری از رایانه سازمان جهت سخنرانی شخصی و سازمانی چه حکمی دارد ؟ ج) به مقدار متعارفي كه مورد ضرورت و نياز است و شرايط كاري بيانگر اذن به كارمندان در اين مقدار از استفاده است، ویا با اذن كسي كه از نظر شرعي و قانوني حق اذن دارد، بدون اشكال است. والا موجب ضمان است و بايد اجرت المثل استفاده از آن را به بيت المال بپردازد.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2-حکم مال پیداشده شبیه به مفقودشده س134)اگر كسي وسيله اي را در محيط كار گم كند، و پس از مدتي مشابه آن را همان جا بيابد، و احتمال دهد كه  متعلق به کسی باشد که اشتباها مال  اورابرده  ومال خود را جا گذاشته ، آيا مجازاست آن را بردارد؟ ج) اگر بداند وسيله اي كه مانده مال كسي است كه وسيله ي او را برده، در صورتي كه از پيدا شدن صاحبش مأيوس و يا برايش مشقت داشته باشد، ميتواند به جاي وسيله ي خودش بردارد؛ ولي اگرقيمت آن از وسيله خودش بيشتر باشد، بايد هر وقت صاحب آن پيدا شد، زيادي قيمت را به او بدهد،و چنانچه از پيدا شدن صاحب آن نا اميد شود، زيادي قيمت را از طرف صاحبش صدقه بدهد، و اگراحتمال دهد وسيله اي كه مانده، مال كسي نيست كه وسيله ي او را برده، بايد از صاحبش تفحص كند، و چنانچه از پيدا كردن او مأيوس شود، از طرف او به فقير صدقه بدهد. (ليدر، احكام آرايشگران، س 284)</vt:lpstr>
      <vt:lpstr>3-اموال رها شده کارکنان بدون اطلاع از مالکان آن س135) اموال رها شده و بلاصاحب كه مربوط به كاركنان است و اطلاع دقيقي از مالك آنها در دست نيست، چه حکمی دارد؟ ج) اگراعراض ازاموال توسط صاحبان آن  محرزشود ، تصرف در آن مانع ندارد، ولي اگر اعراض مالكان احراز نشود، در صورت عدم امكان يا يأس از پيدا كردن صاحبان آن اموال، بنابر احتياط با اجازه حاكم شرع از طرف صاحبان آن به فقير صدقه داده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دفترتاییدشرعی ضوابط وبرنامه ها سپاه پاسداران   آبان ماه1399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891</cp:revision>
  <dcterms:created xsi:type="dcterms:W3CDTF">2010-12-13T04:41:37Z</dcterms:created>
  <dcterms:modified xsi:type="dcterms:W3CDTF">2021-09-12T08:26:07Z</dcterms:modified>
</cp:coreProperties>
</file>